
<file path=[Content_Types].xml><?xml version="1.0" encoding="utf-8"?>
<Types xmlns="http://schemas.openxmlformats.org/package/2006/content-types">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78" r:id="rId3"/>
    <p:sldId id="285" r:id="rId4"/>
    <p:sldId id="300" r:id="rId5"/>
    <p:sldId id="301" r:id="rId6"/>
    <p:sldId id="302" r:id="rId7"/>
    <p:sldId id="292" r:id="rId8"/>
    <p:sldId id="295" r:id="rId9"/>
    <p:sldId id="299" r:id="rId10"/>
    <p:sldId id="314" r:id="rId11"/>
    <p:sldId id="306" r:id="rId12"/>
    <p:sldId id="303" r:id="rId13"/>
    <p:sldId id="321" r:id="rId14"/>
    <p:sldId id="316" r:id="rId15"/>
    <p:sldId id="297" r:id="rId16"/>
    <p:sldId id="312" r:id="rId17"/>
    <p:sldId id="309" r:id="rId18"/>
    <p:sldId id="320" r:id="rId19"/>
    <p:sldId id="313" r:id="rId20"/>
    <p:sldId id="323" r:id="rId21"/>
    <p:sldId id="319" r:id="rId22"/>
    <p:sldId id="317" r:id="rId23"/>
    <p:sldId id="318" r:id="rId24"/>
    <p:sldId id="322" r:id="rId25"/>
    <p:sldId id="287" r:id="rId26"/>
    <p:sldId id="2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3" autoAdjust="0"/>
    <p:restoredTop sz="94660"/>
  </p:normalViewPr>
  <p:slideViewPr>
    <p:cSldViewPr snapToGrid="0">
      <p:cViewPr varScale="1">
        <p:scale>
          <a:sx n="72" d="100"/>
          <a:sy n="72" d="100"/>
        </p:scale>
        <p:origin x="4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E3BAC-1549-4F1E-9E4E-AD7F53358C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75277A-EBB3-405D-955C-E8BDA7DA5E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54C84E-2619-4703-9A27-0723F5E6E75A}"/>
              </a:ext>
            </a:extLst>
          </p:cNvPr>
          <p:cNvSpPr>
            <a:spLocks noGrp="1"/>
          </p:cNvSpPr>
          <p:nvPr>
            <p:ph type="dt" sz="half" idx="10"/>
          </p:nvPr>
        </p:nvSpPr>
        <p:spPr/>
        <p:txBody>
          <a:bodyPr/>
          <a:lstStyle/>
          <a:p>
            <a:fld id="{8EBDFB0A-7FFE-4E6C-84AD-946B1F6379CF}" type="datetimeFigureOut">
              <a:rPr lang="en-US" smtClean="0"/>
              <a:t>4/11/2019</a:t>
            </a:fld>
            <a:endParaRPr lang="en-US"/>
          </a:p>
        </p:txBody>
      </p:sp>
      <p:sp>
        <p:nvSpPr>
          <p:cNvPr id="5" name="Footer Placeholder 4">
            <a:extLst>
              <a:ext uri="{FF2B5EF4-FFF2-40B4-BE49-F238E27FC236}">
                <a16:creationId xmlns:a16="http://schemas.microsoft.com/office/drawing/2014/main" id="{2FDE084F-33BD-457E-B36B-E8CA18891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CEC54-934D-4A6E-A8B2-B3695413FE44}"/>
              </a:ext>
            </a:extLst>
          </p:cNvPr>
          <p:cNvSpPr>
            <a:spLocks noGrp="1"/>
          </p:cNvSpPr>
          <p:nvPr>
            <p:ph type="sldNum" sz="quarter" idx="12"/>
          </p:nvPr>
        </p:nvSpPr>
        <p:spPr/>
        <p:txBody>
          <a:bodyPr/>
          <a:lstStyle/>
          <a:p>
            <a:fld id="{AE042D04-F0CC-4B07-AF57-3E11D8BD343E}" type="slidenum">
              <a:rPr lang="en-US" smtClean="0"/>
              <a:t>‹#›</a:t>
            </a:fld>
            <a:endParaRPr lang="en-US"/>
          </a:p>
        </p:txBody>
      </p:sp>
    </p:spTree>
    <p:extLst>
      <p:ext uri="{BB962C8B-B14F-4D97-AF65-F5344CB8AC3E}">
        <p14:creationId xmlns:p14="http://schemas.microsoft.com/office/powerpoint/2010/main" val="210375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D6DA-42BC-49F7-A0E5-5B0ED44CCF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18F892-134A-43CD-BCC5-A5DC2DAA13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FAF39-04E4-4C5B-9AB5-0719E57EBBB3}"/>
              </a:ext>
            </a:extLst>
          </p:cNvPr>
          <p:cNvSpPr>
            <a:spLocks noGrp="1"/>
          </p:cNvSpPr>
          <p:nvPr>
            <p:ph type="dt" sz="half" idx="10"/>
          </p:nvPr>
        </p:nvSpPr>
        <p:spPr/>
        <p:txBody>
          <a:bodyPr/>
          <a:lstStyle/>
          <a:p>
            <a:fld id="{8EBDFB0A-7FFE-4E6C-84AD-946B1F6379CF}" type="datetimeFigureOut">
              <a:rPr lang="en-US" smtClean="0"/>
              <a:t>4/11/2019</a:t>
            </a:fld>
            <a:endParaRPr lang="en-US"/>
          </a:p>
        </p:txBody>
      </p:sp>
      <p:sp>
        <p:nvSpPr>
          <p:cNvPr id="5" name="Footer Placeholder 4">
            <a:extLst>
              <a:ext uri="{FF2B5EF4-FFF2-40B4-BE49-F238E27FC236}">
                <a16:creationId xmlns:a16="http://schemas.microsoft.com/office/drawing/2014/main" id="{944561B4-CEBC-4479-8A40-97502AAE0E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2622C5-3042-4678-92B8-63CC9F0A22A4}"/>
              </a:ext>
            </a:extLst>
          </p:cNvPr>
          <p:cNvSpPr>
            <a:spLocks noGrp="1"/>
          </p:cNvSpPr>
          <p:nvPr>
            <p:ph type="sldNum" sz="quarter" idx="12"/>
          </p:nvPr>
        </p:nvSpPr>
        <p:spPr/>
        <p:txBody>
          <a:bodyPr/>
          <a:lstStyle/>
          <a:p>
            <a:fld id="{AE042D04-F0CC-4B07-AF57-3E11D8BD343E}" type="slidenum">
              <a:rPr lang="en-US" smtClean="0"/>
              <a:t>‹#›</a:t>
            </a:fld>
            <a:endParaRPr lang="en-US"/>
          </a:p>
        </p:txBody>
      </p:sp>
    </p:spTree>
    <p:extLst>
      <p:ext uri="{BB962C8B-B14F-4D97-AF65-F5344CB8AC3E}">
        <p14:creationId xmlns:p14="http://schemas.microsoft.com/office/powerpoint/2010/main" val="1280075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5A95F9-A0FC-4933-9F7E-B55671DF34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0B445E-848F-40C0-9374-6B097D1AE3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5A284-4243-48EE-BA12-66D71ACB4B9D}"/>
              </a:ext>
            </a:extLst>
          </p:cNvPr>
          <p:cNvSpPr>
            <a:spLocks noGrp="1"/>
          </p:cNvSpPr>
          <p:nvPr>
            <p:ph type="dt" sz="half" idx="10"/>
          </p:nvPr>
        </p:nvSpPr>
        <p:spPr/>
        <p:txBody>
          <a:bodyPr/>
          <a:lstStyle/>
          <a:p>
            <a:fld id="{8EBDFB0A-7FFE-4E6C-84AD-946B1F6379CF}" type="datetimeFigureOut">
              <a:rPr lang="en-US" smtClean="0"/>
              <a:t>4/11/2019</a:t>
            </a:fld>
            <a:endParaRPr lang="en-US"/>
          </a:p>
        </p:txBody>
      </p:sp>
      <p:sp>
        <p:nvSpPr>
          <p:cNvPr id="5" name="Footer Placeholder 4">
            <a:extLst>
              <a:ext uri="{FF2B5EF4-FFF2-40B4-BE49-F238E27FC236}">
                <a16:creationId xmlns:a16="http://schemas.microsoft.com/office/drawing/2014/main" id="{8A6B12D4-6731-47E7-A01B-DB2896070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8FC647-C822-4656-BFF4-4A6CA51F119B}"/>
              </a:ext>
            </a:extLst>
          </p:cNvPr>
          <p:cNvSpPr>
            <a:spLocks noGrp="1"/>
          </p:cNvSpPr>
          <p:nvPr>
            <p:ph type="sldNum" sz="quarter" idx="12"/>
          </p:nvPr>
        </p:nvSpPr>
        <p:spPr/>
        <p:txBody>
          <a:bodyPr/>
          <a:lstStyle/>
          <a:p>
            <a:fld id="{AE042D04-F0CC-4B07-AF57-3E11D8BD343E}" type="slidenum">
              <a:rPr lang="en-US" smtClean="0"/>
              <a:t>‹#›</a:t>
            </a:fld>
            <a:endParaRPr lang="en-US"/>
          </a:p>
        </p:txBody>
      </p:sp>
    </p:spTree>
    <p:extLst>
      <p:ext uri="{BB962C8B-B14F-4D97-AF65-F5344CB8AC3E}">
        <p14:creationId xmlns:p14="http://schemas.microsoft.com/office/powerpoint/2010/main" val="245500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8673-BC49-45E2-8E84-EA0FC11C19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AA4F6C-C680-4024-9837-E7F0C771E2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7938F-1942-473F-9656-2FE8E2F012AE}"/>
              </a:ext>
            </a:extLst>
          </p:cNvPr>
          <p:cNvSpPr>
            <a:spLocks noGrp="1"/>
          </p:cNvSpPr>
          <p:nvPr>
            <p:ph type="dt" sz="half" idx="10"/>
          </p:nvPr>
        </p:nvSpPr>
        <p:spPr/>
        <p:txBody>
          <a:bodyPr/>
          <a:lstStyle/>
          <a:p>
            <a:fld id="{8EBDFB0A-7FFE-4E6C-84AD-946B1F6379CF}" type="datetimeFigureOut">
              <a:rPr lang="en-US" smtClean="0"/>
              <a:t>4/11/2019</a:t>
            </a:fld>
            <a:endParaRPr lang="en-US"/>
          </a:p>
        </p:txBody>
      </p:sp>
      <p:sp>
        <p:nvSpPr>
          <p:cNvPr id="5" name="Footer Placeholder 4">
            <a:extLst>
              <a:ext uri="{FF2B5EF4-FFF2-40B4-BE49-F238E27FC236}">
                <a16:creationId xmlns:a16="http://schemas.microsoft.com/office/drawing/2014/main" id="{ABC92CD7-B02E-44C5-9B63-D9149ACC8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B7097-1BA4-4615-8475-C76920EB0ADA}"/>
              </a:ext>
            </a:extLst>
          </p:cNvPr>
          <p:cNvSpPr>
            <a:spLocks noGrp="1"/>
          </p:cNvSpPr>
          <p:nvPr>
            <p:ph type="sldNum" sz="quarter" idx="12"/>
          </p:nvPr>
        </p:nvSpPr>
        <p:spPr/>
        <p:txBody>
          <a:bodyPr/>
          <a:lstStyle/>
          <a:p>
            <a:fld id="{AE042D04-F0CC-4B07-AF57-3E11D8BD343E}" type="slidenum">
              <a:rPr lang="en-US" smtClean="0"/>
              <a:t>‹#›</a:t>
            </a:fld>
            <a:endParaRPr lang="en-US"/>
          </a:p>
        </p:txBody>
      </p:sp>
    </p:spTree>
    <p:extLst>
      <p:ext uri="{BB962C8B-B14F-4D97-AF65-F5344CB8AC3E}">
        <p14:creationId xmlns:p14="http://schemas.microsoft.com/office/powerpoint/2010/main" val="78374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8C3F5-3CFC-42CC-966C-42B4B293DB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04B49B-72F0-431E-826B-8AAAFA15C4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D761DB-529F-4019-A109-A71F66306B71}"/>
              </a:ext>
            </a:extLst>
          </p:cNvPr>
          <p:cNvSpPr>
            <a:spLocks noGrp="1"/>
          </p:cNvSpPr>
          <p:nvPr>
            <p:ph type="dt" sz="half" idx="10"/>
          </p:nvPr>
        </p:nvSpPr>
        <p:spPr/>
        <p:txBody>
          <a:bodyPr/>
          <a:lstStyle/>
          <a:p>
            <a:fld id="{8EBDFB0A-7FFE-4E6C-84AD-946B1F6379CF}" type="datetimeFigureOut">
              <a:rPr lang="en-US" smtClean="0"/>
              <a:t>4/11/2019</a:t>
            </a:fld>
            <a:endParaRPr lang="en-US"/>
          </a:p>
        </p:txBody>
      </p:sp>
      <p:sp>
        <p:nvSpPr>
          <p:cNvPr id="5" name="Footer Placeholder 4">
            <a:extLst>
              <a:ext uri="{FF2B5EF4-FFF2-40B4-BE49-F238E27FC236}">
                <a16:creationId xmlns:a16="http://schemas.microsoft.com/office/drawing/2014/main" id="{00DF52AF-9D34-4F2A-9F46-D2EBB0796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932D7-A2DC-4C27-96EA-344329796187}"/>
              </a:ext>
            </a:extLst>
          </p:cNvPr>
          <p:cNvSpPr>
            <a:spLocks noGrp="1"/>
          </p:cNvSpPr>
          <p:nvPr>
            <p:ph type="sldNum" sz="quarter" idx="12"/>
          </p:nvPr>
        </p:nvSpPr>
        <p:spPr/>
        <p:txBody>
          <a:bodyPr/>
          <a:lstStyle/>
          <a:p>
            <a:fld id="{AE042D04-F0CC-4B07-AF57-3E11D8BD343E}" type="slidenum">
              <a:rPr lang="en-US" smtClean="0"/>
              <a:t>‹#›</a:t>
            </a:fld>
            <a:endParaRPr lang="en-US"/>
          </a:p>
        </p:txBody>
      </p:sp>
    </p:spTree>
    <p:extLst>
      <p:ext uri="{BB962C8B-B14F-4D97-AF65-F5344CB8AC3E}">
        <p14:creationId xmlns:p14="http://schemas.microsoft.com/office/powerpoint/2010/main" val="291137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6D8C3-5959-42E1-952A-368D09F1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3D718B-DD53-498C-ABBA-06F08FBABE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BFB324-49C4-43B5-8E0A-044E22AD97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7193D3-A403-4FBB-A6C8-55044DDC0CDE}"/>
              </a:ext>
            </a:extLst>
          </p:cNvPr>
          <p:cNvSpPr>
            <a:spLocks noGrp="1"/>
          </p:cNvSpPr>
          <p:nvPr>
            <p:ph type="dt" sz="half" idx="10"/>
          </p:nvPr>
        </p:nvSpPr>
        <p:spPr/>
        <p:txBody>
          <a:bodyPr/>
          <a:lstStyle/>
          <a:p>
            <a:fld id="{8EBDFB0A-7FFE-4E6C-84AD-946B1F6379CF}" type="datetimeFigureOut">
              <a:rPr lang="en-US" smtClean="0"/>
              <a:t>4/11/2019</a:t>
            </a:fld>
            <a:endParaRPr lang="en-US"/>
          </a:p>
        </p:txBody>
      </p:sp>
      <p:sp>
        <p:nvSpPr>
          <p:cNvPr id="6" name="Footer Placeholder 5">
            <a:extLst>
              <a:ext uri="{FF2B5EF4-FFF2-40B4-BE49-F238E27FC236}">
                <a16:creationId xmlns:a16="http://schemas.microsoft.com/office/drawing/2014/main" id="{EED52007-9590-423F-9AB3-AEA9812D96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C58BD-851F-408E-B38E-BA86FC4B1DDF}"/>
              </a:ext>
            </a:extLst>
          </p:cNvPr>
          <p:cNvSpPr>
            <a:spLocks noGrp="1"/>
          </p:cNvSpPr>
          <p:nvPr>
            <p:ph type="sldNum" sz="quarter" idx="12"/>
          </p:nvPr>
        </p:nvSpPr>
        <p:spPr/>
        <p:txBody>
          <a:bodyPr/>
          <a:lstStyle/>
          <a:p>
            <a:fld id="{AE042D04-F0CC-4B07-AF57-3E11D8BD343E}" type="slidenum">
              <a:rPr lang="en-US" smtClean="0"/>
              <a:t>‹#›</a:t>
            </a:fld>
            <a:endParaRPr lang="en-US"/>
          </a:p>
        </p:txBody>
      </p:sp>
    </p:spTree>
    <p:extLst>
      <p:ext uri="{BB962C8B-B14F-4D97-AF65-F5344CB8AC3E}">
        <p14:creationId xmlns:p14="http://schemas.microsoft.com/office/powerpoint/2010/main" val="264992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751F-052E-4968-A014-12DAD4F562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BDDCEC-EEB4-4106-8A1A-23F3A76622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183D48-31A5-4814-A942-E4196741E2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B89753-8B28-4F4F-A95B-2DECCE692E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4CC091-5382-4E54-974F-89A378C78D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D1901B-9EA0-4795-BAEB-C741994CC0C3}"/>
              </a:ext>
            </a:extLst>
          </p:cNvPr>
          <p:cNvSpPr>
            <a:spLocks noGrp="1"/>
          </p:cNvSpPr>
          <p:nvPr>
            <p:ph type="dt" sz="half" idx="10"/>
          </p:nvPr>
        </p:nvSpPr>
        <p:spPr/>
        <p:txBody>
          <a:bodyPr/>
          <a:lstStyle/>
          <a:p>
            <a:fld id="{8EBDFB0A-7FFE-4E6C-84AD-946B1F6379CF}" type="datetimeFigureOut">
              <a:rPr lang="en-US" smtClean="0"/>
              <a:t>4/11/2019</a:t>
            </a:fld>
            <a:endParaRPr lang="en-US"/>
          </a:p>
        </p:txBody>
      </p:sp>
      <p:sp>
        <p:nvSpPr>
          <p:cNvPr id="8" name="Footer Placeholder 7">
            <a:extLst>
              <a:ext uri="{FF2B5EF4-FFF2-40B4-BE49-F238E27FC236}">
                <a16:creationId xmlns:a16="http://schemas.microsoft.com/office/drawing/2014/main" id="{845B0771-8AFD-452E-839A-DCD34407A6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B58A77-562F-4004-8170-EEC9995931D8}"/>
              </a:ext>
            </a:extLst>
          </p:cNvPr>
          <p:cNvSpPr>
            <a:spLocks noGrp="1"/>
          </p:cNvSpPr>
          <p:nvPr>
            <p:ph type="sldNum" sz="quarter" idx="12"/>
          </p:nvPr>
        </p:nvSpPr>
        <p:spPr/>
        <p:txBody>
          <a:bodyPr/>
          <a:lstStyle/>
          <a:p>
            <a:fld id="{AE042D04-F0CC-4B07-AF57-3E11D8BD343E}" type="slidenum">
              <a:rPr lang="en-US" smtClean="0"/>
              <a:t>‹#›</a:t>
            </a:fld>
            <a:endParaRPr lang="en-US"/>
          </a:p>
        </p:txBody>
      </p:sp>
    </p:spTree>
    <p:extLst>
      <p:ext uri="{BB962C8B-B14F-4D97-AF65-F5344CB8AC3E}">
        <p14:creationId xmlns:p14="http://schemas.microsoft.com/office/powerpoint/2010/main" val="679508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8DFD3-E3AB-45C9-BCD8-C4712F15CF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3B006B-C83C-4586-AAB6-00285DB0E853}"/>
              </a:ext>
            </a:extLst>
          </p:cNvPr>
          <p:cNvSpPr>
            <a:spLocks noGrp="1"/>
          </p:cNvSpPr>
          <p:nvPr>
            <p:ph type="dt" sz="half" idx="10"/>
          </p:nvPr>
        </p:nvSpPr>
        <p:spPr/>
        <p:txBody>
          <a:bodyPr/>
          <a:lstStyle/>
          <a:p>
            <a:fld id="{8EBDFB0A-7FFE-4E6C-84AD-946B1F6379CF}" type="datetimeFigureOut">
              <a:rPr lang="en-US" smtClean="0"/>
              <a:t>4/11/2019</a:t>
            </a:fld>
            <a:endParaRPr lang="en-US"/>
          </a:p>
        </p:txBody>
      </p:sp>
      <p:sp>
        <p:nvSpPr>
          <p:cNvPr id="4" name="Footer Placeholder 3">
            <a:extLst>
              <a:ext uri="{FF2B5EF4-FFF2-40B4-BE49-F238E27FC236}">
                <a16:creationId xmlns:a16="http://schemas.microsoft.com/office/drawing/2014/main" id="{59CA0835-7606-40D8-8990-22990E9BBE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2A747B-8088-4A75-8A64-8E402DC1E6B1}"/>
              </a:ext>
            </a:extLst>
          </p:cNvPr>
          <p:cNvSpPr>
            <a:spLocks noGrp="1"/>
          </p:cNvSpPr>
          <p:nvPr>
            <p:ph type="sldNum" sz="quarter" idx="12"/>
          </p:nvPr>
        </p:nvSpPr>
        <p:spPr/>
        <p:txBody>
          <a:bodyPr/>
          <a:lstStyle/>
          <a:p>
            <a:fld id="{AE042D04-F0CC-4B07-AF57-3E11D8BD343E}" type="slidenum">
              <a:rPr lang="en-US" smtClean="0"/>
              <a:t>‹#›</a:t>
            </a:fld>
            <a:endParaRPr lang="en-US"/>
          </a:p>
        </p:txBody>
      </p:sp>
    </p:spTree>
    <p:extLst>
      <p:ext uri="{BB962C8B-B14F-4D97-AF65-F5344CB8AC3E}">
        <p14:creationId xmlns:p14="http://schemas.microsoft.com/office/powerpoint/2010/main" val="266917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ABDF21-D346-422F-A23D-FDC861A15B06}"/>
              </a:ext>
            </a:extLst>
          </p:cNvPr>
          <p:cNvSpPr>
            <a:spLocks noGrp="1"/>
          </p:cNvSpPr>
          <p:nvPr>
            <p:ph type="dt" sz="half" idx="10"/>
          </p:nvPr>
        </p:nvSpPr>
        <p:spPr/>
        <p:txBody>
          <a:bodyPr/>
          <a:lstStyle/>
          <a:p>
            <a:fld id="{8EBDFB0A-7FFE-4E6C-84AD-946B1F6379CF}" type="datetimeFigureOut">
              <a:rPr lang="en-US" smtClean="0"/>
              <a:t>4/11/2019</a:t>
            </a:fld>
            <a:endParaRPr lang="en-US"/>
          </a:p>
        </p:txBody>
      </p:sp>
      <p:sp>
        <p:nvSpPr>
          <p:cNvPr id="3" name="Footer Placeholder 2">
            <a:extLst>
              <a:ext uri="{FF2B5EF4-FFF2-40B4-BE49-F238E27FC236}">
                <a16:creationId xmlns:a16="http://schemas.microsoft.com/office/drawing/2014/main" id="{CAA4F5F6-ADE0-44AB-BC9F-B112F67825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0FDC11-DAB4-44DD-971A-5219FD07CC2E}"/>
              </a:ext>
            </a:extLst>
          </p:cNvPr>
          <p:cNvSpPr>
            <a:spLocks noGrp="1"/>
          </p:cNvSpPr>
          <p:nvPr>
            <p:ph type="sldNum" sz="quarter" idx="12"/>
          </p:nvPr>
        </p:nvSpPr>
        <p:spPr/>
        <p:txBody>
          <a:bodyPr/>
          <a:lstStyle/>
          <a:p>
            <a:fld id="{AE042D04-F0CC-4B07-AF57-3E11D8BD343E}" type="slidenum">
              <a:rPr lang="en-US" smtClean="0"/>
              <a:t>‹#›</a:t>
            </a:fld>
            <a:endParaRPr lang="en-US"/>
          </a:p>
        </p:txBody>
      </p:sp>
    </p:spTree>
    <p:extLst>
      <p:ext uri="{BB962C8B-B14F-4D97-AF65-F5344CB8AC3E}">
        <p14:creationId xmlns:p14="http://schemas.microsoft.com/office/powerpoint/2010/main" val="148884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76E3-642D-4AE6-91CC-48CA033A2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F38AE9-DAD1-4777-BAD6-09A5290DDD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08D100-7A80-4A36-9CDE-C5BC5C279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720346-D609-4510-9B7D-5FB6F0387440}"/>
              </a:ext>
            </a:extLst>
          </p:cNvPr>
          <p:cNvSpPr>
            <a:spLocks noGrp="1"/>
          </p:cNvSpPr>
          <p:nvPr>
            <p:ph type="dt" sz="half" idx="10"/>
          </p:nvPr>
        </p:nvSpPr>
        <p:spPr/>
        <p:txBody>
          <a:bodyPr/>
          <a:lstStyle/>
          <a:p>
            <a:fld id="{8EBDFB0A-7FFE-4E6C-84AD-946B1F6379CF}" type="datetimeFigureOut">
              <a:rPr lang="en-US" smtClean="0"/>
              <a:t>4/11/2019</a:t>
            </a:fld>
            <a:endParaRPr lang="en-US"/>
          </a:p>
        </p:txBody>
      </p:sp>
      <p:sp>
        <p:nvSpPr>
          <p:cNvPr id="6" name="Footer Placeholder 5">
            <a:extLst>
              <a:ext uri="{FF2B5EF4-FFF2-40B4-BE49-F238E27FC236}">
                <a16:creationId xmlns:a16="http://schemas.microsoft.com/office/drawing/2014/main" id="{F2944EF8-BF7C-465F-B7C3-5F6B5C5E82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945F06-A28F-4021-8179-B3E1C67573B3}"/>
              </a:ext>
            </a:extLst>
          </p:cNvPr>
          <p:cNvSpPr>
            <a:spLocks noGrp="1"/>
          </p:cNvSpPr>
          <p:nvPr>
            <p:ph type="sldNum" sz="quarter" idx="12"/>
          </p:nvPr>
        </p:nvSpPr>
        <p:spPr/>
        <p:txBody>
          <a:bodyPr/>
          <a:lstStyle/>
          <a:p>
            <a:fld id="{AE042D04-F0CC-4B07-AF57-3E11D8BD343E}" type="slidenum">
              <a:rPr lang="en-US" smtClean="0"/>
              <a:t>‹#›</a:t>
            </a:fld>
            <a:endParaRPr lang="en-US"/>
          </a:p>
        </p:txBody>
      </p:sp>
    </p:spTree>
    <p:extLst>
      <p:ext uri="{BB962C8B-B14F-4D97-AF65-F5344CB8AC3E}">
        <p14:creationId xmlns:p14="http://schemas.microsoft.com/office/powerpoint/2010/main" val="40042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1B17-4395-43FB-8199-A0CBB5DD84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834454-29CE-49A6-ABC1-158705EF79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BCFF48-7AE1-4D25-85DF-443D3AC44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D090E6-9DBF-46E7-B12A-134208219B24}"/>
              </a:ext>
            </a:extLst>
          </p:cNvPr>
          <p:cNvSpPr>
            <a:spLocks noGrp="1"/>
          </p:cNvSpPr>
          <p:nvPr>
            <p:ph type="dt" sz="half" idx="10"/>
          </p:nvPr>
        </p:nvSpPr>
        <p:spPr/>
        <p:txBody>
          <a:bodyPr/>
          <a:lstStyle/>
          <a:p>
            <a:fld id="{8EBDFB0A-7FFE-4E6C-84AD-946B1F6379CF}" type="datetimeFigureOut">
              <a:rPr lang="en-US" smtClean="0"/>
              <a:t>4/11/2019</a:t>
            </a:fld>
            <a:endParaRPr lang="en-US"/>
          </a:p>
        </p:txBody>
      </p:sp>
      <p:sp>
        <p:nvSpPr>
          <p:cNvPr id="6" name="Footer Placeholder 5">
            <a:extLst>
              <a:ext uri="{FF2B5EF4-FFF2-40B4-BE49-F238E27FC236}">
                <a16:creationId xmlns:a16="http://schemas.microsoft.com/office/drawing/2014/main" id="{F29CD3A5-F0E7-4CEE-ABFC-A5F9AB1ACC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3E361-764E-47AD-A416-65C0327CEBFA}"/>
              </a:ext>
            </a:extLst>
          </p:cNvPr>
          <p:cNvSpPr>
            <a:spLocks noGrp="1"/>
          </p:cNvSpPr>
          <p:nvPr>
            <p:ph type="sldNum" sz="quarter" idx="12"/>
          </p:nvPr>
        </p:nvSpPr>
        <p:spPr/>
        <p:txBody>
          <a:bodyPr/>
          <a:lstStyle/>
          <a:p>
            <a:fld id="{AE042D04-F0CC-4B07-AF57-3E11D8BD343E}" type="slidenum">
              <a:rPr lang="en-US" smtClean="0"/>
              <a:t>‹#›</a:t>
            </a:fld>
            <a:endParaRPr lang="en-US"/>
          </a:p>
        </p:txBody>
      </p:sp>
    </p:spTree>
    <p:extLst>
      <p:ext uri="{BB962C8B-B14F-4D97-AF65-F5344CB8AC3E}">
        <p14:creationId xmlns:p14="http://schemas.microsoft.com/office/powerpoint/2010/main" val="371432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12BF2F-0B60-45CF-8BA4-D514AF694F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A7907E-47D4-4BA2-BE24-F6582C4655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8E65B-ABC6-4C9E-8130-9B9E084024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DFB0A-7FFE-4E6C-84AD-946B1F6379CF}" type="datetimeFigureOut">
              <a:rPr lang="en-US" smtClean="0"/>
              <a:t>4/11/2019</a:t>
            </a:fld>
            <a:endParaRPr lang="en-US"/>
          </a:p>
        </p:txBody>
      </p:sp>
      <p:sp>
        <p:nvSpPr>
          <p:cNvPr id="5" name="Footer Placeholder 4">
            <a:extLst>
              <a:ext uri="{FF2B5EF4-FFF2-40B4-BE49-F238E27FC236}">
                <a16:creationId xmlns:a16="http://schemas.microsoft.com/office/drawing/2014/main" id="{911E75D1-A20B-4547-8CE5-519FAAB31E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624331-E949-416B-A35A-B575A7579E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42D04-F0CC-4B07-AF57-3E11D8BD343E}" type="slidenum">
              <a:rPr lang="en-US" smtClean="0"/>
              <a:t>‹#›</a:t>
            </a:fld>
            <a:endParaRPr lang="en-US"/>
          </a:p>
        </p:txBody>
      </p:sp>
    </p:spTree>
    <p:extLst>
      <p:ext uri="{BB962C8B-B14F-4D97-AF65-F5344CB8AC3E}">
        <p14:creationId xmlns:p14="http://schemas.microsoft.com/office/powerpoint/2010/main" val="2379685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hyperlink" Target="https://www.nytimes.com/interactive/2018/07/30/technology/robot-hand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bible-researcher.com/luther01.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eb.mit.edu/allanmc/www/benjamin.pdf" TargetMode="External"/><Relationship Id="rId2" Type="http://schemas.openxmlformats.org/officeDocument/2006/relationships/hyperlink" Target="https://www.google.com/search?rlz=1C1EJFA_enUS772US774&amp;biw=2049&amp;bih=937&amp;tbm=isch&amp;sa=1&amp;ei=B36uXM7qGM6UtQW6g6z4Bw&amp;q=luther+bible+translation&amp;oq=luther+bible+&amp;gs_l=img.1.0.0l2j0i30j0i5i30l3j0i8i30l4.228346.234707..237340...0.0..0.175.2613.23j5......1....1..gws-wiz-img.......0i24.KLdkL-e8hVA#imgrc=zjOXyCvVSjQ5GM:" TargetMode="External"/><Relationship Id="rId1" Type="http://schemas.openxmlformats.org/officeDocument/2006/relationships/slideLayout" Target="../slideLayouts/slideLayout2.xml"/><Relationship Id="rId4" Type="http://schemas.openxmlformats.org/officeDocument/2006/relationships/hyperlink" Target="https://www.ncbi.nlm.nih.gov/pmc/articles/PMC1571064/"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nytimes.com/interactive/2018/07/30/technology/robot-hands.html" TargetMode="External"/><Relationship Id="rId2" Type="http://schemas.openxmlformats.org/officeDocument/2006/relationships/hyperlink" Target="https://www.google.com/search?q=sistine+chapel+ceiling+creation&amp;source=lnms&amp;tbm=isch&amp;sa=X&amp;ved=0ahUKEwi7uu7a1cXhAhWj44MKHRlaD1YQ_AUIDigB&amp;biw=1821&amp;bih=868#imgrc=xTL83ogjSt76EM" TargetMode="External"/><Relationship Id="rId1" Type="http://schemas.openxmlformats.org/officeDocument/2006/relationships/slideLayout" Target="../slideLayouts/slideLayout2.xml"/><Relationship Id="rId6" Type="http://schemas.openxmlformats.org/officeDocument/2006/relationships/hyperlink" Target="https://www.google.com/search?q=sefer+torah&amp;rlz=1C1EJFA_enUS772US774&amp;source=lnms&amp;tbm=isch&amp;sa=X&amp;ved=0ahUKEwi3-qaT2cXhAhWRmOAKHbm9CsgQ_AUIDygC&amp;biw=2049&amp;bih=937&amp;dpr=0.67#imgrc=-IRalh6x7-hSSM:" TargetMode="External"/><Relationship Id="rId5" Type="http://schemas.openxmlformats.org/officeDocument/2006/relationships/hyperlink" Target="https://historical.ha.com/itm/american-indian-art/pipes-tools-and-weapons/plains-quilled-stone-headed-club-and-knife-in-a-quilled-sheath-circa-nineteenth-century-total-3-items-/a/6101-44200.s" TargetMode="External"/><Relationship Id="rId4" Type="http://schemas.openxmlformats.org/officeDocument/2006/relationships/hyperlink" Target="https://juicyecumenism.com/2016/09/14/christendom-human-sacrific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ndex.php?curid=16412858" TargetMode="External"/><Relationship Id="rId2" Type="http://schemas.openxmlformats.org/officeDocument/2006/relationships/hyperlink" Target="https://www.google.com/search?q=codex+amiatinus&amp;rlz=1C1EJFA_enUS772US774&amp;source=lnms&amp;tbm=isch&amp;sa=X&amp;ved=0ahUKEwiJipPO2MXhAhUOVN8KHe0TD4sQ_AUIDigB&amp;biw=966&amp;bih=922#imgrc=gSiMfI2JNe20MM:" TargetMode="External"/><Relationship Id="rId1" Type="http://schemas.openxmlformats.org/officeDocument/2006/relationships/slideLayout" Target="../slideLayouts/slideLayout2.xml"/><Relationship Id="rId6" Type="http://schemas.openxmlformats.org/officeDocument/2006/relationships/hyperlink" Target="http://www.bible-researcher.com/luther01.html" TargetMode="External"/><Relationship Id="rId5" Type="http://schemas.openxmlformats.org/officeDocument/2006/relationships/hyperlink" Target="http://www.latinvulgate.com/lv/verse.aspx?t=0&amp;b=1" TargetMode="External"/><Relationship Id="rId4" Type="http://schemas.openxmlformats.org/officeDocument/2006/relationships/hyperlink" Target="https://www.mechon-mamre.org/p/pt/pt0101.ht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mc/articles/PMC1571064/" TargetMode="External"/><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0E60C-3805-4D2E-B437-D2E2E70BA91C}"/>
              </a:ext>
            </a:extLst>
          </p:cNvPr>
          <p:cNvSpPr>
            <a:spLocks noGrp="1"/>
          </p:cNvSpPr>
          <p:nvPr>
            <p:ph type="ctrTitle"/>
          </p:nvPr>
        </p:nvSpPr>
        <p:spPr>
          <a:xfrm>
            <a:off x="335944" y="239151"/>
            <a:ext cx="6793726" cy="2869809"/>
          </a:xfrm>
        </p:spPr>
        <p:txBody>
          <a:bodyPr/>
          <a:lstStyle/>
          <a:p>
            <a:r>
              <a:rPr lang="en-US" dirty="0"/>
              <a:t>Imagineering and </a:t>
            </a:r>
            <a:br>
              <a:rPr lang="en-US" dirty="0"/>
            </a:br>
            <a:r>
              <a:rPr lang="en-US" dirty="0"/>
              <a:t>the Technosphere Workshop</a:t>
            </a:r>
          </a:p>
        </p:txBody>
      </p:sp>
      <p:sp>
        <p:nvSpPr>
          <p:cNvPr id="3" name="Subtitle 2">
            <a:extLst>
              <a:ext uri="{FF2B5EF4-FFF2-40B4-BE49-F238E27FC236}">
                <a16:creationId xmlns:a16="http://schemas.microsoft.com/office/drawing/2014/main" id="{979C3881-EC5A-411C-B617-DE245E7DABFA}"/>
              </a:ext>
            </a:extLst>
          </p:cNvPr>
          <p:cNvSpPr>
            <a:spLocks noGrp="1"/>
          </p:cNvSpPr>
          <p:nvPr>
            <p:ph type="subTitle" idx="1"/>
          </p:nvPr>
        </p:nvSpPr>
        <p:spPr>
          <a:xfrm>
            <a:off x="622852" y="3604591"/>
            <a:ext cx="6169835" cy="3014258"/>
          </a:xfrm>
        </p:spPr>
        <p:txBody>
          <a:bodyPr>
            <a:noAutofit/>
          </a:bodyPr>
          <a:lstStyle/>
          <a:p>
            <a:pPr>
              <a:lnSpc>
                <a:spcPct val="100000"/>
              </a:lnSpc>
              <a:spcBef>
                <a:spcPts val="0"/>
              </a:spcBef>
            </a:pPr>
            <a:r>
              <a:rPr lang="en-US" sz="4000" dirty="0"/>
              <a:t>The Embodiment of Techne: </a:t>
            </a:r>
          </a:p>
          <a:p>
            <a:pPr>
              <a:lnSpc>
                <a:spcPct val="100000"/>
              </a:lnSpc>
              <a:spcBef>
                <a:spcPts val="0"/>
              </a:spcBef>
            </a:pPr>
            <a:r>
              <a:rPr lang="en-US" sz="4000" dirty="0"/>
              <a:t>Remarks on Martin Luther’s Open Letter on Translating</a:t>
            </a:r>
          </a:p>
          <a:p>
            <a:r>
              <a:rPr lang="en-US" sz="3200" dirty="0"/>
              <a:t>Will Hasty                                </a:t>
            </a:r>
            <a:br>
              <a:rPr lang="en-US" sz="3200" dirty="0"/>
            </a:br>
            <a:br>
              <a:rPr lang="en-US" sz="3200" dirty="0"/>
            </a:br>
            <a:endParaRPr lang="en-US" sz="3200" dirty="0"/>
          </a:p>
          <a:p>
            <a:endParaRPr lang="en-US" sz="3200" dirty="0"/>
          </a:p>
        </p:txBody>
      </p:sp>
      <p:pic>
        <p:nvPicPr>
          <p:cNvPr id="5" name="Picture 4">
            <a:extLst>
              <a:ext uri="{FF2B5EF4-FFF2-40B4-BE49-F238E27FC236}">
                <a16:creationId xmlns:a16="http://schemas.microsoft.com/office/drawing/2014/main" id="{EC22B90C-572E-4C00-804D-22E731086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687" y="1149906"/>
            <a:ext cx="4909369" cy="4909369"/>
          </a:xfrm>
          <a:prstGeom prst="rect">
            <a:avLst/>
          </a:prstGeom>
        </p:spPr>
      </p:pic>
    </p:spTree>
    <p:extLst>
      <p:ext uri="{BB962C8B-B14F-4D97-AF65-F5344CB8AC3E}">
        <p14:creationId xmlns:p14="http://schemas.microsoft.com/office/powerpoint/2010/main" val="126352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37A5-85FC-4522-8CE2-347240B4583A}"/>
              </a:ext>
            </a:extLst>
          </p:cNvPr>
          <p:cNvSpPr>
            <a:spLocks noGrp="1"/>
          </p:cNvSpPr>
          <p:nvPr>
            <p:ph type="title"/>
          </p:nvPr>
        </p:nvSpPr>
        <p:spPr>
          <a:xfrm>
            <a:off x="839788" y="201882"/>
            <a:ext cx="10515600" cy="1045028"/>
          </a:xfrm>
        </p:spPr>
        <p:txBody>
          <a:bodyPr/>
          <a:lstStyle/>
          <a:p>
            <a:pPr algn="ctr"/>
            <a:r>
              <a:rPr lang="en-US" dirty="0"/>
              <a:t>The Embodiment of Techne?</a:t>
            </a:r>
          </a:p>
        </p:txBody>
      </p:sp>
      <p:sp>
        <p:nvSpPr>
          <p:cNvPr id="3" name="Text Placeholder 2">
            <a:extLst>
              <a:ext uri="{FF2B5EF4-FFF2-40B4-BE49-F238E27FC236}">
                <a16:creationId xmlns:a16="http://schemas.microsoft.com/office/drawing/2014/main" id="{2395FE1C-27B2-4598-B054-BD5B23D2378D}"/>
              </a:ext>
            </a:extLst>
          </p:cNvPr>
          <p:cNvSpPr>
            <a:spLocks noGrp="1"/>
          </p:cNvSpPr>
          <p:nvPr>
            <p:ph type="body" idx="1"/>
          </p:nvPr>
        </p:nvSpPr>
        <p:spPr>
          <a:xfrm>
            <a:off x="2519680" y="2030682"/>
            <a:ext cx="3477895" cy="1160586"/>
          </a:xfrm>
        </p:spPr>
        <p:txBody>
          <a:bodyPr>
            <a:normAutofit/>
          </a:bodyPr>
          <a:lstStyle/>
          <a:p>
            <a:r>
              <a:rPr lang="en-US" dirty="0">
                <a:hlinkClick r:id="rId4"/>
              </a:rPr>
              <a:t>LINK</a:t>
            </a:r>
            <a:endParaRPr lang="en-US" dirty="0"/>
          </a:p>
          <a:p>
            <a:endParaRPr lang="en-US" dirty="0"/>
          </a:p>
        </p:txBody>
      </p:sp>
      <p:sp>
        <p:nvSpPr>
          <p:cNvPr id="5" name="Text Placeholder 4">
            <a:extLst>
              <a:ext uri="{FF2B5EF4-FFF2-40B4-BE49-F238E27FC236}">
                <a16:creationId xmlns:a16="http://schemas.microsoft.com/office/drawing/2014/main" id="{25012A1B-6758-4B2E-B31B-5AE509A1CAEE}"/>
              </a:ext>
            </a:extLst>
          </p:cNvPr>
          <p:cNvSpPr>
            <a:spLocks noGrp="1"/>
          </p:cNvSpPr>
          <p:nvPr>
            <p:ph type="body" sz="quarter" idx="3"/>
          </p:nvPr>
        </p:nvSpPr>
        <p:spPr/>
        <p:txBody>
          <a:bodyPr>
            <a:normAutofit/>
          </a:bodyPr>
          <a:lstStyle/>
          <a:p>
            <a:endParaRPr lang="en-US" dirty="0"/>
          </a:p>
        </p:txBody>
      </p:sp>
      <p:pic>
        <p:nvPicPr>
          <p:cNvPr id="9" name="Content Placeholder 8">
            <a:extLst>
              <a:ext uri="{FF2B5EF4-FFF2-40B4-BE49-F238E27FC236}">
                <a16:creationId xmlns:a16="http://schemas.microsoft.com/office/drawing/2014/main" id="{BDF10363-882B-464F-AEE8-1F12D4AEFAAF}"/>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7030486" y="2805589"/>
            <a:ext cx="5082486" cy="3108960"/>
          </a:xfrm>
        </p:spPr>
      </p:pic>
      <p:pic>
        <p:nvPicPr>
          <p:cNvPr id="7" name="robotic hand">
            <a:hlinkClick r:id="" action="ppaction://media"/>
            <a:extLst>
              <a:ext uri="{FF2B5EF4-FFF2-40B4-BE49-F238E27FC236}">
                <a16:creationId xmlns:a16="http://schemas.microsoft.com/office/drawing/2014/main" id="{C75780B3-C767-4869-879B-430CA96CC616}"/>
              </a:ext>
            </a:extLst>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6"/>
          <a:stretch>
            <a:fillRect/>
          </a:stretch>
        </p:blipFill>
        <p:spPr>
          <a:xfrm>
            <a:off x="323332" y="2722788"/>
            <a:ext cx="6528729" cy="3672410"/>
          </a:xfrm>
        </p:spPr>
      </p:pic>
    </p:spTree>
    <p:extLst>
      <p:ext uri="{BB962C8B-B14F-4D97-AF65-F5344CB8AC3E}">
        <p14:creationId xmlns:p14="http://schemas.microsoft.com/office/powerpoint/2010/main" val="303805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6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061-C0BE-4250-8E4E-5C6065A01D20}"/>
              </a:ext>
            </a:extLst>
          </p:cNvPr>
          <p:cNvSpPr>
            <a:spLocks noGrp="1"/>
          </p:cNvSpPr>
          <p:nvPr>
            <p:ph type="title"/>
          </p:nvPr>
        </p:nvSpPr>
        <p:spPr>
          <a:xfrm>
            <a:off x="-1" y="0"/>
            <a:ext cx="4661285" cy="6857999"/>
          </a:xfrm>
        </p:spPr>
        <p:txBody>
          <a:bodyPr>
            <a:normAutofit/>
          </a:bodyPr>
          <a:lstStyle/>
          <a:p>
            <a:br>
              <a:rPr lang="en-US" sz="1800" dirty="0"/>
            </a:br>
            <a:r>
              <a:rPr lang="en-US" sz="1800" dirty="0"/>
              <a:t> </a:t>
            </a:r>
            <a:r>
              <a:rPr lang="en-US" sz="2400" b="1" dirty="0"/>
              <a:t>The </a:t>
            </a:r>
            <a:r>
              <a:rPr lang="en-US" sz="2400" b="1" i="1" dirty="0"/>
              <a:t>Here </a:t>
            </a:r>
            <a:r>
              <a:rPr lang="en-US" sz="2400" b="1" dirty="0"/>
              <a:t>and</a:t>
            </a:r>
            <a:r>
              <a:rPr lang="en-US" sz="2400" b="1" i="1" dirty="0"/>
              <a:t> Now</a:t>
            </a:r>
            <a:br>
              <a:rPr lang="en-US" sz="2400" b="1" dirty="0"/>
            </a:br>
            <a:r>
              <a:rPr lang="en-US" sz="2400" b="1" dirty="0"/>
              <a:t>  of Ritual Sacrifice</a:t>
            </a:r>
            <a:br>
              <a:rPr lang="en-US" sz="2400" dirty="0"/>
            </a:br>
            <a:br>
              <a:rPr lang="en-US" sz="1800" dirty="0"/>
            </a:br>
            <a:br>
              <a:rPr lang="en-US" sz="1800" dirty="0"/>
            </a:br>
            <a:br>
              <a:rPr lang="en-US" sz="1800" dirty="0"/>
            </a:br>
            <a:r>
              <a:rPr lang="en-US" sz="1800" dirty="0"/>
              <a:t>           </a:t>
            </a:r>
            <a:r>
              <a:rPr lang="en-US" sz="2400" b="1" dirty="0"/>
              <a:t>The </a:t>
            </a:r>
            <a:r>
              <a:rPr lang="en-US" sz="2400" b="1" i="1" dirty="0"/>
              <a:t>Here </a:t>
            </a:r>
            <a:r>
              <a:rPr lang="en-US" sz="2400" b="1" dirty="0"/>
              <a:t>and</a:t>
            </a:r>
            <a:r>
              <a:rPr lang="en-US" sz="2400" b="1" i="1" dirty="0"/>
              <a:t> Now </a:t>
            </a:r>
            <a:r>
              <a:rPr lang="en-US" sz="2400" b="1" dirty="0"/>
              <a:t>of the Law</a:t>
            </a:r>
            <a:br>
              <a:rPr lang="en-US" sz="2400" b="1" dirty="0"/>
            </a:br>
            <a:br>
              <a:rPr lang="en-US" sz="1800" dirty="0"/>
            </a:br>
            <a:br>
              <a:rPr lang="en-US" sz="1800" dirty="0"/>
            </a:br>
            <a:br>
              <a:rPr lang="en-US" sz="1800" dirty="0"/>
            </a:br>
            <a:br>
              <a:rPr lang="en-US" sz="1800" dirty="0"/>
            </a:br>
            <a:br>
              <a:rPr lang="en-US" sz="1800" dirty="0"/>
            </a:br>
            <a:r>
              <a:rPr lang="en-US" sz="1800" dirty="0"/>
              <a:t>             </a:t>
            </a:r>
            <a:r>
              <a:rPr lang="en-US" sz="2400" b="1" dirty="0"/>
              <a:t>The </a:t>
            </a:r>
            <a:r>
              <a:rPr lang="en-US" sz="2400" b="1" i="1" dirty="0"/>
              <a:t>Here </a:t>
            </a:r>
            <a:r>
              <a:rPr lang="en-US" sz="2400" b="1" dirty="0"/>
              <a:t>and</a:t>
            </a:r>
            <a:r>
              <a:rPr lang="en-US" sz="2400" b="1" i="1" dirty="0"/>
              <a:t> Now </a:t>
            </a:r>
            <a:r>
              <a:rPr lang="en-US" sz="2400" b="1" dirty="0"/>
              <a:t>of the Word</a:t>
            </a:r>
            <a:br>
              <a:rPr lang="en-US" sz="1800" dirty="0"/>
            </a:br>
            <a:br>
              <a:rPr lang="en-US" sz="1800" dirty="0"/>
            </a:br>
            <a:br>
              <a:rPr lang="en-US" sz="1800" dirty="0"/>
            </a:br>
            <a:br>
              <a:rPr lang="en-US" sz="1800" dirty="0"/>
            </a:br>
            <a:br>
              <a:rPr lang="en-US" sz="1800" dirty="0"/>
            </a:br>
            <a:br>
              <a:rPr lang="en-US" sz="1800" dirty="0"/>
            </a:br>
            <a:r>
              <a:rPr lang="en-US" sz="1800" dirty="0"/>
              <a:t> </a:t>
            </a:r>
            <a:r>
              <a:rPr lang="en-US" sz="2400" b="1" dirty="0"/>
              <a:t>The </a:t>
            </a:r>
            <a:r>
              <a:rPr lang="en-US" sz="2400" b="1" i="1" dirty="0"/>
              <a:t>Here </a:t>
            </a:r>
            <a:r>
              <a:rPr lang="en-US" sz="2400" b="1" dirty="0"/>
              <a:t>and</a:t>
            </a:r>
            <a:r>
              <a:rPr lang="en-US" sz="2400" b="1" i="1" dirty="0"/>
              <a:t> Now</a:t>
            </a:r>
            <a:br>
              <a:rPr lang="en-US" sz="2400" b="1" dirty="0"/>
            </a:br>
            <a:r>
              <a:rPr lang="en-US" sz="2400" b="1" dirty="0"/>
              <a:t>   of the “Spirit”</a:t>
            </a:r>
            <a:br>
              <a:rPr lang="en-US" sz="2400" b="1" dirty="0"/>
            </a:br>
            <a:br>
              <a:rPr lang="en-US" sz="1800" dirty="0"/>
            </a:br>
            <a:br>
              <a:rPr lang="en-US" sz="1800" dirty="0"/>
            </a:br>
            <a:br>
              <a:rPr lang="en-US" sz="1800" dirty="0"/>
            </a:br>
            <a:endParaRPr lang="en-US" sz="1800" dirty="0"/>
          </a:p>
        </p:txBody>
      </p:sp>
      <p:sp>
        <p:nvSpPr>
          <p:cNvPr id="3" name="Text Placeholder 2">
            <a:extLst>
              <a:ext uri="{FF2B5EF4-FFF2-40B4-BE49-F238E27FC236}">
                <a16:creationId xmlns:a16="http://schemas.microsoft.com/office/drawing/2014/main" id="{CA870B2E-6129-4557-A772-B2F24FC5BBF8}"/>
              </a:ext>
            </a:extLst>
          </p:cNvPr>
          <p:cNvSpPr>
            <a:spLocks noGrp="1"/>
          </p:cNvSpPr>
          <p:nvPr>
            <p:ph type="body" idx="1"/>
          </p:nvPr>
        </p:nvSpPr>
        <p:spPr>
          <a:xfrm>
            <a:off x="6246762" y="1920900"/>
            <a:ext cx="5157787" cy="353962"/>
          </a:xfrm>
        </p:spPr>
        <p:txBody>
          <a:bodyPr>
            <a:normAutofit fontScale="92500" lnSpcReduction="20000"/>
          </a:bodyPr>
          <a:lstStyle/>
          <a:p>
            <a:endParaRPr lang="en-US" dirty="0"/>
          </a:p>
        </p:txBody>
      </p:sp>
      <p:sp>
        <p:nvSpPr>
          <p:cNvPr id="5" name="Text Placeholder 4">
            <a:extLst>
              <a:ext uri="{FF2B5EF4-FFF2-40B4-BE49-F238E27FC236}">
                <a16:creationId xmlns:a16="http://schemas.microsoft.com/office/drawing/2014/main" id="{AC0A11B2-C8E8-418B-AD72-CDDA3AC44FB5}"/>
              </a:ext>
            </a:extLst>
          </p:cNvPr>
          <p:cNvSpPr>
            <a:spLocks noGrp="1"/>
          </p:cNvSpPr>
          <p:nvPr>
            <p:ph type="body" sz="quarter" idx="3"/>
          </p:nvPr>
        </p:nvSpPr>
        <p:spPr>
          <a:xfrm>
            <a:off x="6172200" y="2505075"/>
            <a:ext cx="5183188" cy="1206704"/>
          </a:xfrm>
        </p:spPr>
        <p:txBody>
          <a:bodyPr>
            <a:normAutofit fontScale="92500" lnSpcReduction="20000"/>
          </a:bodyPr>
          <a:lstStyle/>
          <a:p>
            <a:endParaRPr lang="en-US" dirty="0"/>
          </a:p>
        </p:txBody>
      </p:sp>
      <p:pic>
        <p:nvPicPr>
          <p:cNvPr id="10" name="Content Placeholder 9">
            <a:extLst>
              <a:ext uri="{FF2B5EF4-FFF2-40B4-BE49-F238E27FC236}">
                <a16:creationId xmlns:a16="http://schemas.microsoft.com/office/drawing/2014/main" id="{82370B7A-18AC-4770-A34A-7AF1D82421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72803" y="232432"/>
            <a:ext cx="1540022" cy="1047728"/>
          </a:xfrm>
        </p:spPr>
      </p:pic>
      <p:pic>
        <p:nvPicPr>
          <p:cNvPr id="20" name="Picture 19">
            <a:extLst>
              <a:ext uri="{FF2B5EF4-FFF2-40B4-BE49-F238E27FC236}">
                <a16:creationId xmlns:a16="http://schemas.microsoft.com/office/drawing/2014/main" id="{75C41E13-E49B-48C9-AC69-B2D48F4EA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952" y="4239083"/>
            <a:ext cx="2061769" cy="2597829"/>
          </a:xfrm>
          <a:prstGeom prst="rect">
            <a:avLst/>
          </a:prstGeom>
        </p:spPr>
      </p:pic>
      <p:pic>
        <p:nvPicPr>
          <p:cNvPr id="24" name="Content Placeholder 23">
            <a:extLst>
              <a:ext uri="{FF2B5EF4-FFF2-40B4-BE49-F238E27FC236}">
                <a16:creationId xmlns:a16="http://schemas.microsoft.com/office/drawing/2014/main" id="{AF8176B6-B59A-44B4-9436-59869F8584C3}"/>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268593" y="1036586"/>
            <a:ext cx="1895079" cy="1723036"/>
          </a:xfrm>
        </p:spPr>
      </p:pic>
      <p:pic>
        <p:nvPicPr>
          <p:cNvPr id="26" name="Picture 25">
            <a:extLst>
              <a:ext uri="{FF2B5EF4-FFF2-40B4-BE49-F238E27FC236}">
                <a16:creationId xmlns:a16="http://schemas.microsoft.com/office/drawing/2014/main" id="{3B021828-F8E6-45C6-B98B-F48B17D016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5240" y="2821143"/>
            <a:ext cx="2489997" cy="1493999"/>
          </a:xfrm>
          <a:prstGeom prst="rect">
            <a:avLst/>
          </a:prstGeom>
        </p:spPr>
      </p:pic>
      <p:pic>
        <p:nvPicPr>
          <p:cNvPr id="28" name="Picture 27">
            <a:extLst>
              <a:ext uri="{FF2B5EF4-FFF2-40B4-BE49-F238E27FC236}">
                <a16:creationId xmlns:a16="http://schemas.microsoft.com/office/drawing/2014/main" id="{E59A8457-F83B-4B34-A217-516976880C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029012">
            <a:off x="6257101" y="1359435"/>
            <a:ext cx="6766560" cy="4139127"/>
          </a:xfrm>
          <a:prstGeom prst="rect">
            <a:avLst/>
          </a:prstGeom>
        </p:spPr>
      </p:pic>
    </p:spTree>
    <p:extLst>
      <p:ext uri="{BB962C8B-B14F-4D97-AF65-F5344CB8AC3E}">
        <p14:creationId xmlns:p14="http://schemas.microsoft.com/office/powerpoint/2010/main" val="398216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801D-B9CA-4865-84EA-E7085D298D5F}"/>
              </a:ext>
            </a:extLst>
          </p:cNvPr>
          <p:cNvSpPr>
            <a:spLocks noGrp="1"/>
          </p:cNvSpPr>
          <p:nvPr>
            <p:ph type="title"/>
          </p:nvPr>
        </p:nvSpPr>
        <p:spPr/>
        <p:txBody>
          <a:bodyPr/>
          <a:lstStyle/>
          <a:p>
            <a:pPr algn="ctr"/>
            <a:r>
              <a:rPr lang="en-US" dirty="0"/>
              <a:t>The </a:t>
            </a:r>
            <a:r>
              <a:rPr lang="en-US" i="1" dirty="0"/>
              <a:t>Here</a:t>
            </a:r>
            <a:r>
              <a:rPr lang="en-US" dirty="0"/>
              <a:t> and </a:t>
            </a:r>
            <a:r>
              <a:rPr lang="en-US" i="1" dirty="0"/>
              <a:t>Now</a:t>
            </a:r>
            <a:r>
              <a:rPr lang="en-US" dirty="0"/>
              <a:t> of Sacrificial Practices</a:t>
            </a:r>
            <a:br>
              <a:rPr lang="en-US" dirty="0"/>
            </a:br>
            <a:r>
              <a:rPr lang="en-US" dirty="0"/>
              <a:t>#1</a:t>
            </a:r>
          </a:p>
        </p:txBody>
      </p:sp>
      <p:sp>
        <p:nvSpPr>
          <p:cNvPr id="3" name="Content Placeholder 2">
            <a:extLst>
              <a:ext uri="{FF2B5EF4-FFF2-40B4-BE49-F238E27FC236}">
                <a16:creationId xmlns:a16="http://schemas.microsoft.com/office/drawing/2014/main" id="{23C4E88B-8450-4063-9F3C-16489FB8BBCE}"/>
              </a:ext>
            </a:extLst>
          </p:cNvPr>
          <p:cNvSpPr>
            <a:spLocks noGrp="1"/>
          </p:cNvSpPr>
          <p:nvPr>
            <p:ph idx="1"/>
          </p:nvPr>
        </p:nvSpPr>
        <p:spPr>
          <a:xfrm>
            <a:off x="838200" y="1690688"/>
            <a:ext cx="10515600" cy="4486275"/>
          </a:xfrm>
        </p:spPr>
        <p:txBody>
          <a:bodyPr>
            <a:normAutofit fontScale="92500"/>
          </a:bodyPr>
          <a:lstStyle/>
          <a:p>
            <a:pPr marL="0" indent="0">
              <a:lnSpc>
                <a:spcPct val="110000"/>
              </a:lnSpc>
              <a:spcBef>
                <a:spcPts val="0"/>
              </a:spcBef>
              <a:buNone/>
            </a:pPr>
            <a:r>
              <a:rPr lang="en-US" dirty="0"/>
              <a:t>“It did not take long for people to realize they could “make deals” with Nature. However volatile, violent, or vengeful they might appear to be, the gods and spirits could be pre-empted. By offering sacrifices on the “in case” principle, it was possible to tap into the most overwhelming power in the world. In this guise, sacrifices could serve as means of winning divine favor for specific as well as survival purposes– to ensure a good hunt or good harvest, to grant fertility of success in war, to ensure protection for the family or community, to preserve good health and strength and generally acquire what was most meaningful and necessary in life.” </a:t>
            </a:r>
          </a:p>
          <a:p>
            <a:pPr marL="0" indent="0">
              <a:lnSpc>
                <a:spcPct val="110000"/>
              </a:lnSpc>
              <a:spcBef>
                <a:spcPts val="0"/>
              </a:spcBef>
              <a:buNone/>
            </a:pPr>
            <a:r>
              <a:rPr lang="en-US" dirty="0"/>
              <a:t>   (Brenda Lewis, </a:t>
            </a:r>
            <a:r>
              <a:rPr lang="en-US" i="1" dirty="0"/>
              <a:t>Ritual Sacrifice: An Illustrated History</a:t>
            </a:r>
            <a:r>
              <a:rPr lang="en-US" dirty="0"/>
              <a:t>, 3.)</a:t>
            </a:r>
          </a:p>
        </p:txBody>
      </p:sp>
      <p:pic>
        <p:nvPicPr>
          <p:cNvPr id="5" name="Picture 4">
            <a:extLst>
              <a:ext uri="{FF2B5EF4-FFF2-40B4-BE49-F238E27FC236}">
                <a16:creationId xmlns:a16="http://schemas.microsoft.com/office/drawing/2014/main" id="{532725BF-CECC-46D3-A1CC-9B7FE46DF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2141" y="5167312"/>
            <a:ext cx="2394857" cy="1629302"/>
          </a:xfrm>
          <a:prstGeom prst="rect">
            <a:avLst/>
          </a:prstGeom>
        </p:spPr>
      </p:pic>
    </p:spTree>
    <p:extLst>
      <p:ext uri="{BB962C8B-B14F-4D97-AF65-F5344CB8AC3E}">
        <p14:creationId xmlns:p14="http://schemas.microsoft.com/office/powerpoint/2010/main" val="702831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7577-59E0-4640-A8A6-EDCF9E5789BE}"/>
              </a:ext>
            </a:extLst>
          </p:cNvPr>
          <p:cNvSpPr>
            <a:spLocks noGrp="1"/>
          </p:cNvSpPr>
          <p:nvPr>
            <p:ph type="title"/>
          </p:nvPr>
        </p:nvSpPr>
        <p:spPr/>
        <p:txBody>
          <a:bodyPr/>
          <a:lstStyle/>
          <a:p>
            <a:pPr algn="ctr"/>
            <a:r>
              <a:rPr lang="en-US" dirty="0"/>
              <a:t>The </a:t>
            </a:r>
            <a:r>
              <a:rPr lang="en-US" i="1" dirty="0"/>
              <a:t>Here</a:t>
            </a:r>
            <a:r>
              <a:rPr lang="en-US" dirty="0"/>
              <a:t> and </a:t>
            </a:r>
            <a:r>
              <a:rPr lang="en-US" i="1" dirty="0"/>
              <a:t>Now</a:t>
            </a:r>
            <a:r>
              <a:rPr lang="en-US" dirty="0"/>
              <a:t> of Sacrificial Practices</a:t>
            </a:r>
            <a:br>
              <a:rPr lang="en-US" dirty="0"/>
            </a:br>
            <a:r>
              <a:rPr lang="en-US" dirty="0"/>
              <a:t>#2</a:t>
            </a:r>
          </a:p>
        </p:txBody>
      </p:sp>
      <p:sp>
        <p:nvSpPr>
          <p:cNvPr id="3" name="Content Placeholder 2">
            <a:extLst>
              <a:ext uri="{FF2B5EF4-FFF2-40B4-BE49-F238E27FC236}">
                <a16:creationId xmlns:a16="http://schemas.microsoft.com/office/drawing/2014/main" id="{1AB55A5D-6228-4EEC-9D2D-41260C815CB0}"/>
              </a:ext>
            </a:extLst>
          </p:cNvPr>
          <p:cNvSpPr>
            <a:spLocks noGrp="1"/>
          </p:cNvSpPr>
          <p:nvPr>
            <p:ph idx="1"/>
          </p:nvPr>
        </p:nvSpPr>
        <p:spPr/>
        <p:txBody>
          <a:bodyPr>
            <a:normAutofit fontScale="92500" lnSpcReduction="10000"/>
          </a:bodyPr>
          <a:lstStyle/>
          <a:p>
            <a:pPr marL="0" indent="0">
              <a:lnSpc>
                <a:spcPct val="110000"/>
              </a:lnSpc>
              <a:spcBef>
                <a:spcPts val="0"/>
              </a:spcBef>
              <a:buNone/>
            </a:pPr>
            <a:r>
              <a:rPr lang="en-US" dirty="0"/>
              <a:t>“Burnt offerings were, for obvious reasons, considered more suitable for celestial gods, but in ancient Greece they were not thought appropriate for sacrifices to vegetation and fertility gods like Dionysius or Demeter (…) In ancient Greece, sacrifices intended for the gods of the underworld were buried, though they were sometimes burned either there or in a trench dug in the earth. Sacrifices to the water gods were similarly direct: humans or animals intended as offerings were drowned in lakes or rivers, and among the Norse Vikings of Scandinavia, they were thrown over cliffs </a:t>
            </a:r>
          </a:p>
          <a:p>
            <a:pPr marL="0" indent="0">
              <a:lnSpc>
                <a:spcPct val="110000"/>
              </a:lnSpc>
              <a:spcBef>
                <a:spcPts val="0"/>
              </a:spcBef>
              <a:buNone/>
            </a:pPr>
            <a:r>
              <a:rPr lang="en-US" dirty="0"/>
              <a:t>to land in wells or waterfalls” </a:t>
            </a:r>
          </a:p>
          <a:p>
            <a:pPr marL="0" indent="0">
              <a:lnSpc>
                <a:spcPct val="110000"/>
              </a:lnSpc>
              <a:spcBef>
                <a:spcPts val="0"/>
              </a:spcBef>
              <a:buNone/>
            </a:pPr>
            <a:r>
              <a:rPr lang="en-US" dirty="0"/>
              <a:t>    (Brenda Lewis, </a:t>
            </a:r>
            <a:r>
              <a:rPr lang="en-US" i="1" dirty="0"/>
              <a:t>Ritual Sacrifice: An Illustrated History</a:t>
            </a:r>
            <a:r>
              <a:rPr lang="en-US" dirty="0"/>
              <a:t>, 8.)</a:t>
            </a:r>
          </a:p>
        </p:txBody>
      </p:sp>
      <p:pic>
        <p:nvPicPr>
          <p:cNvPr id="4" name="Picture 3">
            <a:extLst>
              <a:ext uri="{FF2B5EF4-FFF2-40B4-BE49-F238E27FC236}">
                <a16:creationId xmlns:a16="http://schemas.microsoft.com/office/drawing/2014/main" id="{B535EFBC-0456-43E9-82B6-FFB3B7A57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2141" y="5167312"/>
            <a:ext cx="2394857" cy="1629302"/>
          </a:xfrm>
          <a:prstGeom prst="rect">
            <a:avLst/>
          </a:prstGeom>
        </p:spPr>
      </p:pic>
    </p:spTree>
    <p:extLst>
      <p:ext uri="{BB962C8B-B14F-4D97-AF65-F5344CB8AC3E}">
        <p14:creationId xmlns:p14="http://schemas.microsoft.com/office/powerpoint/2010/main" val="575581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91BB3-8E0D-46D7-8B4D-648CC6DFCF9E}"/>
              </a:ext>
            </a:extLst>
          </p:cNvPr>
          <p:cNvSpPr>
            <a:spLocks noGrp="1"/>
          </p:cNvSpPr>
          <p:nvPr>
            <p:ph type="title"/>
          </p:nvPr>
        </p:nvSpPr>
        <p:spPr>
          <a:xfrm>
            <a:off x="838200" y="166255"/>
            <a:ext cx="10515600" cy="1357745"/>
          </a:xfrm>
        </p:spPr>
        <p:txBody>
          <a:bodyPr/>
          <a:lstStyle/>
          <a:p>
            <a:pPr algn="ctr"/>
            <a:r>
              <a:rPr lang="en-US" dirty="0">
                <a:cs typeface="Times New Roman" panose="02020603050405020304" pitchFamily="18" charset="0"/>
              </a:rPr>
              <a:t>The </a:t>
            </a:r>
            <a:r>
              <a:rPr lang="en-US" i="1" dirty="0">
                <a:cs typeface="Times New Roman" panose="02020603050405020304" pitchFamily="18" charset="0"/>
              </a:rPr>
              <a:t>Here</a:t>
            </a:r>
            <a:r>
              <a:rPr lang="en-US" dirty="0">
                <a:cs typeface="Times New Roman" panose="02020603050405020304" pitchFamily="18" charset="0"/>
              </a:rPr>
              <a:t> and </a:t>
            </a:r>
            <a:r>
              <a:rPr lang="en-US" i="1" dirty="0">
                <a:cs typeface="Times New Roman" panose="02020603050405020304" pitchFamily="18" charset="0"/>
              </a:rPr>
              <a:t>Now</a:t>
            </a:r>
            <a:r>
              <a:rPr lang="en-US" dirty="0">
                <a:cs typeface="Times New Roman" panose="02020603050405020304" pitchFamily="18" charset="0"/>
              </a:rPr>
              <a:t> of the Law</a:t>
            </a:r>
            <a:endParaRPr lang="en-US" dirty="0"/>
          </a:p>
        </p:txBody>
      </p:sp>
      <p:sp>
        <p:nvSpPr>
          <p:cNvPr id="3" name="Content Placeholder 2">
            <a:extLst>
              <a:ext uri="{FF2B5EF4-FFF2-40B4-BE49-F238E27FC236}">
                <a16:creationId xmlns:a16="http://schemas.microsoft.com/office/drawing/2014/main" id="{9C1247AE-0ECE-4E3E-B0FB-F19D7C7B21FB}"/>
              </a:ext>
            </a:extLst>
          </p:cNvPr>
          <p:cNvSpPr>
            <a:spLocks noGrp="1"/>
          </p:cNvSpPr>
          <p:nvPr>
            <p:ph idx="1"/>
          </p:nvPr>
        </p:nvSpPr>
        <p:spPr>
          <a:xfrm>
            <a:off x="838200" y="1524000"/>
            <a:ext cx="10515600" cy="5334000"/>
          </a:xfrm>
        </p:spPr>
        <p:txBody>
          <a:bodyPr>
            <a:normAutofit fontScale="85000" lnSpcReduction="20000"/>
          </a:bodyPr>
          <a:lstStyle/>
          <a:p>
            <a:pPr marL="0" indent="0">
              <a:buNone/>
            </a:pPr>
            <a:r>
              <a:rPr lang="en-US" dirty="0"/>
              <a:t>Genesis Chapter 1 בְּ</a:t>
            </a:r>
            <a:r>
              <a:rPr lang="en-US" dirty="0" err="1"/>
              <a:t>רֵאש</a:t>
            </a:r>
            <a:r>
              <a:rPr lang="en-US" dirty="0"/>
              <a:t>ִׁ</a:t>
            </a:r>
            <a:r>
              <a:rPr lang="en-US" dirty="0" err="1"/>
              <a:t>ית</a:t>
            </a:r>
            <a:endParaRPr lang="en-US" dirty="0"/>
          </a:p>
          <a:p>
            <a:pPr marL="0" indent="0">
              <a:buNone/>
            </a:pPr>
            <a:r>
              <a:rPr lang="en-US" dirty="0"/>
              <a:t>א  בְּ</a:t>
            </a:r>
            <a:r>
              <a:rPr lang="en-US" dirty="0" err="1"/>
              <a:t>רֵאש</a:t>
            </a:r>
            <a:r>
              <a:rPr lang="en-US" dirty="0"/>
              <a:t>ִׁ</a:t>
            </a:r>
            <a:r>
              <a:rPr lang="en-US" dirty="0" err="1"/>
              <a:t>ית</a:t>
            </a:r>
            <a:r>
              <a:rPr lang="en-US" dirty="0"/>
              <a:t>, בָּ</a:t>
            </a:r>
            <a:r>
              <a:rPr lang="en-US" dirty="0" err="1"/>
              <a:t>רָא</a:t>
            </a:r>
            <a:r>
              <a:rPr lang="en-US" dirty="0"/>
              <a:t> </a:t>
            </a:r>
            <a:r>
              <a:rPr lang="en-US" dirty="0" err="1"/>
              <a:t>אֱלֹהִים</a:t>
            </a:r>
            <a:r>
              <a:rPr lang="en-US" dirty="0"/>
              <a:t>, </a:t>
            </a:r>
            <a:r>
              <a:rPr lang="en-US" dirty="0" err="1"/>
              <a:t>אֵת</a:t>
            </a:r>
            <a:r>
              <a:rPr lang="en-US" dirty="0"/>
              <a:t> </a:t>
            </a:r>
            <a:r>
              <a:rPr lang="en-US" dirty="0" err="1"/>
              <a:t>הַש</a:t>
            </a:r>
            <a:r>
              <a:rPr lang="en-US" dirty="0"/>
              <a:t>ָּׁ</a:t>
            </a:r>
            <a:r>
              <a:rPr lang="en-US" dirty="0" err="1"/>
              <a:t>מַיִם</a:t>
            </a:r>
            <a:r>
              <a:rPr lang="en-US" dirty="0"/>
              <a:t>, </a:t>
            </a:r>
            <a:r>
              <a:rPr lang="en-US" dirty="0" err="1"/>
              <a:t>וְאֵת</a:t>
            </a:r>
            <a:r>
              <a:rPr lang="en-US" dirty="0"/>
              <a:t> </a:t>
            </a:r>
            <a:r>
              <a:rPr lang="en-US" dirty="0" err="1"/>
              <a:t>הָאָרֶץ</a:t>
            </a:r>
            <a:r>
              <a:rPr lang="en-US" dirty="0"/>
              <a:t>. 	</a:t>
            </a:r>
          </a:p>
          <a:p>
            <a:pPr marL="0" indent="0">
              <a:buNone/>
            </a:pPr>
            <a:r>
              <a:rPr lang="en-US" dirty="0"/>
              <a:t>1</a:t>
            </a:r>
            <a:r>
              <a:rPr lang="en-US" dirty="0">
                <a:solidFill>
                  <a:srgbClr val="FF0000"/>
                </a:solidFill>
              </a:rPr>
              <a:t> In the beginning God created the heaven and the earth. </a:t>
            </a:r>
          </a:p>
          <a:p>
            <a:pPr marL="0" indent="0">
              <a:buNone/>
            </a:pPr>
            <a:r>
              <a:rPr lang="en-US" dirty="0"/>
              <a:t>ב  </a:t>
            </a:r>
            <a:r>
              <a:rPr lang="en-US" dirty="0" err="1"/>
              <a:t>וְהָאָרֶץ</a:t>
            </a:r>
            <a:r>
              <a:rPr lang="en-US" dirty="0"/>
              <a:t>, </a:t>
            </a:r>
            <a:r>
              <a:rPr lang="en-US" dirty="0" err="1"/>
              <a:t>הָיְתָה</a:t>
            </a:r>
            <a:r>
              <a:rPr lang="en-US" dirty="0"/>
              <a:t> </a:t>
            </a:r>
            <a:r>
              <a:rPr lang="en-US" dirty="0" err="1"/>
              <a:t>תֹהו</a:t>
            </a:r>
            <a:r>
              <a:rPr lang="en-US" dirty="0"/>
              <a:t>ּ </a:t>
            </a:r>
            <a:r>
              <a:rPr lang="en-US" dirty="0" err="1"/>
              <a:t>וָבֹהו</a:t>
            </a:r>
            <a:r>
              <a:rPr lang="en-US" dirty="0"/>
              <a:t>ּ, </a:t>
            </a:r>
            <a:r>
              <a:rPr lang="en-US" dirty="0" err="1"/>
              <a:t>וְחֹש</a:t>
            </a:r>
            <a:r>
              <a:rPr lang="en-US" dirty="0"/>
              <a:t>ֶׁךְ, </a:t>
            </a:r>
            <a:r>
              <a:rPr lang="en-US" dirty="0" err="1"/>
              <a:t>עַל-פ</a:t>
            </a:r>
            <a:r>
              <a:rPr lang="en-US" dirty="0"/>
              <a:t>ְּ</a:t>
            </a:r>
            <a:r>
              <a:rPr lang="en-US" dirty="0" err="1"/>
              <a:t>נֵי</a:t>
            </a:r>
            <a:r>
              <a:rPr lang="en-US" dirty="0"/>
              <a:t> </a:t>
            </a:r>
            <a:r>
              <a:rPr lang="en-US" dirty="0" err="1"/>
              <a:t>תְהוֹם</a:t>
            </a:r>
            <a:r>
              <a:rPr lang="en-US" dirty="0"/>
              <a:t>; </a:t>
            </a:r>
            <a:r>
              <a:rPr lang="en-US" dirty="0" err="1"/>
              <a:t>וְרוּח</a:t>
            </a:r>
            <a:r>
              <a:rPr lang="en-US" dirty="0"/>
              <a:t>ַ </a:t>
            </a:r>
            <a:r>
              <a:rPr lang="en-US" dirty="0" err="1"/>
              <a:t>אֱלֹהִים</a:t>
            </a:r>
            <a:r>
              <a:rPr lang="en-US" dirty="0"/>
              <a:t>, </a:t>
            </a:r>
            <a:r>
              <a:rPr lang="en-US" dirty="0" err="1"/>
              <a:t>מְרַחֶפֶת</a:t>
            </a:r>
            <a:r>
              <a:rPr lang="en-US" dirty="0"/>
              <a:t> </a:t>
            </a:r>
            <a:r>
              <a:rPr lang="en-US" dirty="0" err="1"/>
              <a:t>עַל-פ</a:t>
            </a:r>
            <a:r>
              <a:rPr lang="en-US" dirty="0"/>
              <a:t>ְּ</a:t>
            </a:r>
            <a:r>
              <a:rPr lang="en-US" dirty="0" err="1"/>
              <a:t>נֵי</a:t>
            </a:r>
            <a:r>
              <a:rPr lang="en-US" dirty="0"/>
              <a:t> </a:t>
            </a:r>
            <a:r>
              <a:rPr lang="en-US" dirty="0" err="1"/>
              <a:t>הַמ</a:t>
            </a:r>
            <a:r>
              <a:rPr lang="en-US" dirty="0"/>
              <a:t>ָּ</a:t>
            </a:r>
            <a:r>
              <a:rPr lang="en-US" dirty="0" err="1"/>
              <a:t>יִם</a:t>
            </a:r>
            <a:r>
              <a:rPr lang="en-US" dirty="0"/>
              <a:t>. 	</a:t>
            </a:r>
          </a:p>
          <a:p>
            <a:pPr marL="0" indent="0">
              <a:buNone/>
            </a:pPr>
            <a:r>
              <a:rPr lang="en-US" dirty="0"/>
              <a:t>2</a:t>
            </a:r>
            <a:r>
              <a:rPr lang="en-US" dirty="0">
                <a:solidFill>
                  <a:srgbClr val="FF0000"/>
                </a:solidFill>
              </a:rPr>
              <a:t> Now the earth was unformed and void, and darkness was upon the face of the deep; and the spirit of God hovered over the face of the waters. </a:t>
            </a:r>
          </a:p>
          <a:p>
            <a:pPr marL="0" indent="0">
              <a:buNone/>
            </a:pPr>
            <a:r>
              <a:rPr lang="en-US" dirty="0"/>
              <a:t>ג  </a:t>
            </a:r>
            <a:r>
              <a:rPr lang="en-US" dirty="0" err="1"/>
              <a:t>וַי</a:t>
            </a:r>
            <a:r>
              <a:rPr lang="en-US" dirty="0"/>
              <a:t>ֹּ</a:t>
            </a:r>
            <a:r>
              <a:rPr lang="en-US" dirty="0" err="1"/>
              <a:t>אמֶר</a:t>
            </a:r>
            <a:r>
              <a:rPr lang="en-US" dirty="0"/>
              <a:t> </a:t>
            </a:r>
            <a:r>
              <a:rPr lang="en-US" dirty="0" err="1"/>
              <a:t>אֱלֹהִים</a:t>
            </a:r>
            <a:r>
              <a:rPr lang="en-US" dirty="0"/>
              <a:t>, </a:t>
            </a:r>
            <a:r>
              <a:rPr lang="en-US" dirty="0" err="1"/>
              <a:t>יְהִי</a:t>
            </a:r>
            <a:r>
              <a:rPr lang="en-US" dirty="0"/>
              <a:t> </a:t>
            </a:r>
            <a:r>
              <a:rPr lang="en-US" dirty="0" err="1"/>
              <a:t>אוֹר</a:t>
            </a:r>
            <a:r>
              <a:rPr lang="en-US" dirty="0"/>
              <a:t>; </a:t>
            </a:r>
            <a:r>
              <a:rPr lang="en-US" dirty="0" err="1"/>
              <a:t>וַיְהִי-אוֹר</a:t>
            </a:r>
            <a:r>
              <a:rPr lang="en-US" dirty="0"/>
              <a:t>. 	</a:t>
            </a:r>
          </a:p>
          <a:p>
            <a:pPr marL="0" indent="0">
              <a:buNone/>
            </a:pPr>
            <a:r>
              <a:rPr lang="en-US" dirty="0"/>
              <a:t>3 </a:t>
            </a:r>
            <a:r>
              <a:rPr lang="en-US" dirty="0">
                <a:solidFill>
                  <a:srgbClr val="FF0000"/>
                </a:solidFill>
              </a:rPr>
              <a:t>And God said: 'Let there be light.' And there was light. </a:t>
            </a:r>
          </a:p>
          <a:p>
            <a:pPr marL="0" indent="0">
              <a:buNone/>
            </a:pPr>
            <a:r>
              <a:rPr lang="en-US" dirty="0"/>
              <a:t>ד  </a:t>
            </a:r>
            <a:r>
              <a:rPr lang="en-US" dirty="0" err="1"/>
              <a:t>וַי</a:t>
            </a:r>
            <a:r>
              <a:rPr lang="en-US" dirty="0"/>
              <a:t>ַּ</a:t>
            </a:r>
            <a:r>
              <a:rPr lang="en-US" dirty="0" err="1"/>
              <a:t>רְא</a:t>
            </a:r>
            <a:r>
              <a:rPr lang="en-US" dirty="0"/>
              <a:t> </a:t>
            </a:r>
            <a:r>
              <a:rPr lang="en-US" dirty="0" err="1"/>
              <a:t>אֱלֹהִים</a:t>
            </a:r>
            <a:r>
              <a:rPr lang="en-US" dirty="0"/>
              <a:t> </a:t>
            </a:r>
            <a:r>
              <a:rPr lang="en-US" dirty="0" err="1"/>
              <a:t>אֶת-הָאוֹר</a:t>
            </a:r>
            <a:r>
              <a:rPr lang="en-US" dirty="0"/>
              <a:t>, כִּ</a:t>
            </a:r>
            <a:r>
              <a:rPr lang="en-US" dirty="0" err="1"/>
              <a:t>י-טוֹב</a:t>
            </a:r>
            <a:r>
              <a:rPr lang="en-US" dirty="0"/>
              <a:t>; </a:t>
            </a:r>
            <a:r>
              <a:rPr lang="en-US" dirty="0" err="1"/>
              <a:t>וַי</a:t>
            </a:r>
            <a:r>
              <a:rPr lang="en-US" dirty="0"/>
              <a:t>ַּ</a:t>
            </a:r>
            <a:r>
              <a:rPr lang="en-US" dirty="0" err="1"/>
              <a:t>בְד</a:t>
            </a:r>
            <a:r>
              <a:rPr lang="en-US" dirty="0"/>
              <a:t>ֵּל </a:t>
            </a:r>
            <a:r>
              <a:rPr lang="en-US" dirty="0" err="1"/>
              <a:t>אֱלֹהִים</a:t>
            </a:r>
            <a:r>
              <a:rPr lang="en-US" dirty="0"/>
              <a:t>, בֵּ</a:t>
            </a:r>
            <a:r>
              <a:rPr lang="en-US" dirty="0" err="1"/>
              <a:t>ין</a:t>
            </a:r>
            <a:r>
              <a:rPr lang="en-US" dirty="0"/>
              <a:t> </a:t>
            </a:r>
            <a:r>
              <a:rPr lang="en-US" dirty="0" err="1"/>
              <a:t>הָאוֹר</a:t>
            </a:r>
            <a:r>
              <a:rPr lang="en-US" dirty="0"/>
              <a:t> </a:t>
            </a:r>
            <a:r>
              <a:rPr lang="en-US" dirty="0" err="1"/>
              <a:t>וּבֵין</a:t>
            </a:r>
            <a:r>
              <a:rPr lang="en-US" dirty="0"/>
              <a:t> </a:t>
            </a:r>
            <a:r>
              <a:rPr lang="en-US" dirty="0" err="1"/>
              <a:t>הַחֹש</a:t>
            </a:r>
            <a:r>
              <a:rPr lang="en-US" dirty="0"/>
              <a:t>ֶׁךְ. 	</a:t>
            </a:r>
          </a:p>
          <a:p>
            <a:pPr marL="0" indent="0">
              <a:buNone/>
            </a:pPr>
            <a:r>
              <a:rPr lang="en-US" dirty="0"/>
              <a:t>4 </a:t>
            </a:r>
            <a:r>
              <a:rPr lang="en-US" dirty="0">
                <a:solidFill>
                  <a:srgbClr val="FF0000"/>
                </a:solidFill>
              </a:rPr>
              <a:t>And God saw the light, that it was good; and God divided the light from the darkness. </a:t>
            </a:r>
          </a:p>
          <a:p>
            <a:pPr marL="0" indent="0">
              <a:buNone/>
            </a:pPr>
            <a:r>
              <a:rPr lang="en-US" dirty="0"/>
              <a:t>ה  </a:t>
            </a:r>
            <a:r>
              <a:rPr lang="en-US" dirty="0" err="1"/>
              <a:t>וַי</a:t>
            </a:r>
            <a:r>
              <a:rPr lang="en-US" dirty="0"/>
              <a:t>ִּ</a:t>
            </a:r>
            <a:r>
              <a:rPr lang="en-US" dirty="0" err="1"/>
              <a:t>קְרָא</a:t>
            </a:r>
            <a:r>
              <a:rPr lang="en-US" dirty="0"/>
              <a:t> </a:t>
            </a:r>
            <a:r>
              <a:rPr lang="en-US" dirty="0" err="1"/>
              <a:t>אֱלֹהִים</a:t>
            </a:r>
            <a:r>
              <a:rPr lang="en-US" dirty="0"/>
              <a:t> </a:t>
            </a:r>
            <a:r>
              <a:rPr lang="en-US" dirty="0" err="1"/>
              <a:t>לָאוֹר</a:t>
            </a:r>
            <a:r>
              <a:rPr lang="en-US" dirty="0"/>
              <a:t> </a:t>
            </a:r>
            <a:r>
              <a:rPr lang="en-US" dirty="0" err="1"/>
              <a:t>יוֹם</a:t>
            </a:r>
            <a:r>
              <a:rPr lang="en-US" dirty="0"/>
              <a:t>, </a:t>
            </a:r>
            <a:r>
              <a:rPr lang="en-US" dirty="0" err="1"/>
              <a:t>וְלַחֹש</a:t>
            </a:r>
            <a:r>
              <a:rPr lang="en-US" dirty="0"/>
              <a:t>ֶׁךְ </a:t>
            </a:r>
            <a:r>
              <a:rPr lang="en-US" dirty="0" err="1"/>
              <a:t>קָרָא</a:t>
            </a:r>
            <a:r>
              <a:rPr lang="en-US" dirty="0"/>
              <a:t> </a:t>
            </a:r>
            <a:r>
              <a:rPr lang="en-US" dirty="0" err="1"/>
              <a:t>לָיְלָה</a:t>
            </a:r>
            <a:r>
              <a:rPr lang="en-US" dirty="0"/>
              <a:t>; </a:t>
            </a:r>
            <a:r>
              <a:rPr lang="en-US" dirty="0" err="1"/>
              <a:t>וַיְהִי-עֶרֶב</a:t>
            </a:r>
            <a:r>
              <a:rPr lang="en-US" dirty="0"/>
              <a:t> </a:t>
            </a:r>
            <a:r>
              <a:rPr lang="en-US" dirty="0" err="1"/>
              <a:t>וַיְהִי-בֹקֶר</a:t>
            </a:r>
            <a:r>
              <a:rPr lang="en-US" dirty="0"/>
              <a:t>, </a:t>
            </a:r>
            <a:r>
              <a:rPr lang="en-US" dirty="0" err="1"/>
              <a:t>יוֹם</a:t>
            </a:r>
            <a:r>
              <a:rPr lang="en-US" dirty="0"/>
              <a:t> </a:t>
            </a:r>
            <a:r>
              <a:rPr lang="en-US" dirty="0" err="1"/>
              <a:t>אֶחָד</a:t>
            </a:r>
            <a:r>
              <a:rPr lang="en-US" dirty="0"/>
              <a:t>.  {פ} 	</a:t>
            </a:r>
          </a:p>
          <a:p>
            <a:pPr marL="0" indent="0">
              <a:lnSpc>
                <a:spcPct val="120000"/>
              </a:lnSpc>
              <a:spcBef>
                <a:spcPts val="0"/>
              </a:spcBef>
              <a:buNone/>
            </a:pPr>
            <a:r>
              <a:rPr lang="en-US" dirty="0"/>
              <a:t>5 </a:t>
            </a:r>
            <a:r>
              <a:rPr lang="en-US" dirty="0">
                <a:solidFill>
                  <a:srgbClr val="FF0000"/>
                </a:solidFill>
              </a:rPr>
              <a:t>And God called the light Day, and the darkness He called Night. </a:t>
            </a:r>
          </a:p>
          <a:p>
            <a:pPr marL="0" indent="0">
              <a:lnSpc>
                <a:spcPct val="120000"/>
              </a:lnSpc>
              <a:spcBef>
                <a:spcPts val="0"/>
              </a:spcBef>
              <a:buNone/>
            </a:pPr>
            <a:r>
              <a:rPr lang="en-US" dirty="0">
                <a:solidFill>
                  <a:srgbClr val="FF0000"/>
                </a:solidFill>
              </a:rPr>
              <a:t>And there was evening and there was morning, one day.</a:t>
            </a:r>
          </a:p>
          <a:p>
            <a:endParaRPr lang="en-US" dirty="0"/>
          </a:p>
        </p:txBody>
      </p:sp>
      <p:pic>
        <p:nvPicPr>
          <p:cNvPr id="5" name="Picture 4">
            <a:extLst>
              <a:ext uri="{FF2B5EF4-FFF2-40B4-BE49-F238E27FC236}">
                <a16:creationId xmlns:a16="http://schemas.microsoft.com/office/drawing/2014/main" id="{2A7299C2-CED5-4E05-A6AD-4477A292A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3044" y="5213268"/>
            <a:ext cx="1808956" cy="1644732"/>
          </a:xfrm>
          <a:prstGeom prst="rect">
            <a:avLst/>
          </a:prstGeom>
        </p:spPr>
      </p:pic>
    </p:spTree>
    <p:extLst>
      <p:ext uri="{BB962C8B-B14F-4D97-AF65-F5344CB8AC3E}">
        <p14:creationId xmlns:p14="http://schemas.microsoft.com/office/powerpoint/2010/main" val="10759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253F-480B-47E9-8B8F-F74710D8C3DC}"/>
              </a:ext>
            </a:extLst>
          </p:cNvPr>
          <p:cNvSpPr>
            <a:spLocks noGrp="1"/>
          </p:cNvSpPr>
          <p:nvPr>
            <p:ph type="title"/>
          </p:nvPr>
        </p:nvSpPr>
        <p:spPr>
          <a:xfrm>
            <a:off x="838200" y="130629"/>
            <a:ext cx="10515600" cy="1555930"/>
          </a:xfrm>
        </p:spPr>
        <p:txBody>
          <a:bodyPr>
            <a:normAutofit/>
          </a:bodyPr>
          <a:lstStyle/>
          <a:p>
            <a:pPr algn="ctr"/>
            <a:r>
              <a:rPr lang="en-US" dirty="0">
                <a:cs typeface="Times New Roman" panose="02020603050405020304" pitchFamily="18" charset="0"/>
              </a:rPr>
              <a:t>The </a:t>
            </a:r>
            <a:r>
              <a:rPr lang="en-US" i="1" dirty="0">
                <a:cs typeface="Times New Roman" panose="02020603050405020304" pitchFamily="18" charset="0"/>
              </a:rPr>
              <a:t>Here</a:t>
            </a:r>
            <a:r>
              <a:rPr lang="en-US" dirty="0">
                <a:cs typeface="Times New Roman" panose="02020603050405020304" pitchFamily="18" charset="0"/>
              </a:rPr>
              <a:t> and </a:t>
            </a:r>
            <a:r>
              <a:rPr lang="en-US" i="1" dirty="0">
                <a:cs typeface="Times New Roman" panose="02020603050405020304" pitchFamily="18" charset="0"/>
              </a:rPr>
              <a:t>Now</a:t>
            </a:r>
            <a:r>
              <a:rPr lang="en-US" dirty="0">
                <a:cs typeface="Times New Roman" panose="02020603050405020304" pitchFamily="18" charset="0"/>
              </a:rPr>
              <a:t> of the Word</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FC4CECD-AA62-4449-9C31-BCABAA0F148F}"/>
              </a:ext>
            </a:extLst>
          </p:cNvPr>
          <p:cNvSpPr>
            <a:spLocks noGrp="1"/>
          </p:cNvSpPr>
          <p:nvPr>
            <p:ph sz="half" idx="1"/>
          </p:nvPr>
        </p:nvSpPr>
        <p:spPr>
          <a:xfrm>
            <a:off x="506437" y="998808"/>
            <a:ext cx="6020972" cy="5859192"/>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The Gospel of John:</a:t>
            </a:r>
          </a:p>
          <a:p>
            <a:pPr marL="0" indent="0">
              <a:buNone/>
            </a:pPr>
            <a:r>
              <a:rPr lang="en-US" dirty="0">
                <a:solidFill>
                  <a:srgbClr val="FF0000"/>
                </a:solidFill>
                <a:latin typeface="Times New Roman" panose="02020603050405020304" pitchFamily="18" charset="0"/>
                <a:cs typeface="Times New Roman" panose="02020603050405020304" pitchFamily="18" charset="0"/>
              </a:rPr>
              <a:t>In the beginning was the Word: and the Word was with God: and the Word was God.</a:t>
            </a:r>
          </a:p>
          <a:p>
            <a:pPr marL="0" indent="0">
              <a:buNone/>
            </a:pPr>
            <a:r>
              <a:rPr lang="en-US" dirty="0">
                <a:solidFill>
                  <a:srgbClr val="FF0000"/>
                </a:solidFill>
                <a:latin typeface="Times New Roman" panose="02020603050405020304" pitchFamily="18" charset="0"/>
                <a:cs typeface="Times New Roman" panose="02020603050405020304" pitchFamily="18" charset="0"/>
              </a:rPr>
              <a:t>The same was in the beginning with God.</a:t>
            </a:r>
          </a:p>
          <a:p>
            <a:pPr marL="0" indent="0">
              <a:buNone/>
            </a:pPr>
            <a:r>
              <a:rPr lang="en-US" dirty="0">
                <a:solidFill>
                  <a:srgbClr val="FF0000"/>
                </a:solidFill>
                <a:latin typeface="Times New Roman" panose="02020603050405020304" pitchFamily="18" charset="0"/>
                <a:cs typeface="Times New Roman" panose="02020603050405020304" pitchFamily="18" charset="0"/>
              </a:rPr>
              <a:t>All things were made by him: and without him was made nothing that was made.</a:t>
            </a:r>
          </a:p>
          <a:p>
            <a:pPr marL="0" indent="0">
              <a:buNone/>
            </a:pPr>
            <a:r>
              <a:rPr lang="en-US" dirty="0">
                <a:solidFill>
                  <a:srgbClr val="FF0000"/>
                </a:solidFill>
                <a:latin typeface="Times New Roman" panose="02020603050405020304" pitchFamily="18" charset="0"/>
                <a:cs typeface="Times New Roman" panose="02020603050405020304" pitchFamily="18" charset="0"/>
              </a:rPr>
              <a:t>In him was life: and the life was the light of men.</a:t>
            </a:r>
          </a:p>
          <a:p>
            <a:pPr marL="0" indent="0">
              <a:buNone/>
            </a:pPr>
            <a:r>
              <a:rPr lang="en-US" dirty="0">
                <a:solidFill>
                  <a:srgbClr val="FF0000"/>
                </a:solidFill>
                <a:latin typeface="Times New Roman" panose="02020603050405020304" pitchFamily="18" charset="0"/>
                <a:cs typeface="Times New Roman" panose="02020603050405020304" pitchFamily="18" charset="0"/>
              </a:rPr>
              <a:t>And the light </a:t>
            </a:r>
            <a:r>
              <a:rPr lang="en-US" dirty="0" err="1">
                <a:solidFill>
                  <a:srgbClr val="FF0000"/>
                </a:solidFill>
                <a:latin typeface="Times New Roman" panose="02020603050405020304" pitchFamily="18" charset="0"/>
                <a:cs typeface="Times New Roman" panose="02020603050405020304" pitchFamily="18" charset="0"/>
              </a:rPr>
              <a:t>shineth</a:t>
            </a:r>
            <a:r>
              <a:rPr lang="en-US" dirty="0">
                <a:solidFill>
                  <a:srgbClr val="FF0000"/>
                </a:solidFill>
                <a:latin typeface="Times New Roman" panose="02020603050405020304" pitchFamily="18" charset="0"/>
                <a:cs typeface="Times New Roman" panose="02020603050405020304" pitchFamily="18" charset="0"/>
              </a:rPr>
              <a:t> in darkness: and the darkness did not comprehend it.</a:t>
            </a:r>
          </a:p>
          <a:p>
            <a:pPr marL="0" indent="0">
              <a:buNone/>
            </a:pPr>
            <a:endParaRPr lang="en-US"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DAF9C0CF-EE3A-4FDD-A297-C7D54D116B81}"/>
              </a:ext>
            </a:extLst>
          </p:cNvPr>
          <p:cNvSpPr>
            <a:spLocks noGrp="1"/>
          </p:cNvSpPr>
          <p:nvPr>
            <p:ph sz="half" idx="2"/>
          </p:nvPr>
        </p:nvSpPr>
        <p:spPr>
          <a:xfrm>
            <a:off x="6527408" y="731520"/>
            <a:ext cx="4826391" cy="6358597"/>
          </a:xfrm>
        </p:spPr>
        <p:txBody>
          <a:bodyPr>
            <a:normAutofit/>
          </a:bodyPr>
          <a:lstStyle/>
          <a:p>
            <a:endParaRPr lang="en-US" dirty="0"/>
          </a:p>
          <a:p>
            <a:pPr marL="0" indent="0">
              <a:buNone/>
            </a:pPr>
            <a:r>
              <a:rPr lang="en-US" dirty="0">
                <a:latin typeface="Times New Roman" panose="02020603050405020304" pitchFamily="18" charset="0"/>
                <a:cs typeface="Times New Roman" panose="02020603050405020304" pitchFamily="18" charset="0"/>
              </a:rPr>
              <a:t>in principio </a:t>
            </a:r>
            <a:r>
              <a:rPr lang="en-US" dirty="0" err="1">
                <a:latin typeface="Times New Roman" panose="02020603050405020304" pitchFamily="18" charset="0"/>
                <a:cs typeface="Times New Roman" panose="02020603050405020304" pitchFamily="18" charset="0"/>
              </a:rPr>
              <a:t>erat</a:t>
            </a:r>
            <a:r>
              <a:rPr lang="en-US" dirty="0">
                <a:latin typeface="Times New Roman" panose="02020603050405020304" pitchFamily="18" charset="0"/>
                <a:cs typeface="Times New Roman" panose="02020603050405020304" pitchFamily="18" charset="0"/>
              </a:rPr>
              <a:t> Verbum et Verbum </a:t>
            </a:r>
            <a:r>
              <a:rPr lang="en-US" dirty="0" err="1">
                <a:latin typeface="Times New Roman" panose="02020603050405020304" pitchFamily="18" charset="0"/>
                <a:cs typeface="Times New Roman" panose="02020603050405020304" pitchFamily="18" charset="0"/>
              </a:rPr>
              <a:t>erat</a:t>
            </a:r>
            <a:r>
              <a:rPr lang="en-US" dirty="0">
                <a:latin typeface="Times New Roman" panose="02020603050405020304" pitchFamily="18" charset="0"/>
                <a:cs typeface="Times New Roman" panose="02020603050405020304" pitchFamily="18" charset="0"/>
              </a:rPr>
              <a:t> apud Deum et Deus </a:t>
            </a:r>
            <a:r>
              <a:rPr lang="en-US" dirty="0" err="1">
                <a:latin typeface="Times New Roman" panose="02020603050405020304" pitchFamily="18" charset="0"/>
                <a:cs typeface="Times New Roman" panose="02020603050405020304" pitchFamily="18" charset="0"/>
              </a:rPr>
              <a:t>erat</a:t>
            </a:r>
            <a:r>
              <a:rPr lang="en-US" dirty="0">
                <a:latin typeface="Times New Roman" panose="02020603050405020304" pitchFamily="18" charset="0"/>
                <a:cs typeface="Times New Roman" panose="02020603050405020304" pitchFamily="18" charset="0"/>
              </a:rPr>
              <a:t> Verbum</a:t>
            </a:r>
          </a:p>
          <a:p>
            <a:pPr marL="0" indent="0">
              <a:buNone/>
            </a:pPr>
            <a:r>
              <a:rPr lang="it-IT" dirty="0">
                <a:latin typeface="Times New Roman" panose="02020603050405020304" pitchFamily="18" charset="0"/>
                <a:cs typeface="Times New Roman" panose="02020603050405020304" pitchFamily="18" charset="0"/>
              </a:rPr>
              <a:t>hoc erat in principio apud Deum</a:t>
            </a:r>
          </a:p>
          <a:p>
            <a:pPr marL="0" indent="0">
              <a:buNone/>
            </a:pPr>
            <a:r>
              <a:rPr lang="en-US" dirty="0" err="1">
                <a:latin typeface="Times New Roman" panose="02020603050405020304" pitchFamily="18" charset="0"/>
                <a:cs typeface="Times New Roman" panose="02020603050405020304" pitchFamily="18" charset="0"/>
              </a:rPr>
              <a:t>omnia</a:t>
            </a:r>
            <a:r>
              <a:rPr lang="en-US" dirty="0">
                <a:latin typeface="Times New Roman" panose="02020603050405020304" pitchFamily="18" charset="0"/>
                <a:cs typeface="Times New Roman" panose="02020603050405020304" pitchFamily="18" charset="0"/>
              </a:rPr>
              <a:t> per ipsum </a:t>
            </a:r>
            <a:r>
              <a:rPr lang="en-US" dirty="0" err="1">
                <a:latin typeface="Times New Roman" panose="02020603050405020304" pitchFamily="18" charset="0"/>
                <a:cs typeface="Times New Roman" panose="02020603050405020304" pitchFamily="18" charset="0"/>
              </a:rPr>
              <a:t>facta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et sine ipso factum </a:t>
            </a:r>
            <a:r>
              <a:rPr lang="en-US" dirty="0" err="1">
                <a:latin typeface="Times New Roman" panose="02020603050405020304" pitchFamily="18" charset="0"/>
                <a:cs typeface="Times New Roman" panose="02020603050405020304" pitchFamily="18" charset="0"/>
              </a:rPr>
              <a:t>est</a:t>
            </a:r>
            <a:r>
              <a:rPr lang="en-US" dirty="0">
                <a:latin typeface="Times New Roman" panose="02020603050405020304" pitchFamily="18" charset="0"/>
                <a:cs typeface="Times New Roman" panose="02020603050405020304" pitchFamily="18" charset="0"/>
              </a:rPr>
              <a:t> nihil quod factum </a:t>
            </a:r>
            <a:r>
              <a:rPr lang="en-US" dirty="0" err="1">
                <a:latin typeface="Times New Roman" panose="02020603050405020304" pitchFamily="18" charset="0"/>
                <a:cs typeface="Times New Roman" panose="02020603050405020304" pitchFamily="18" charset="0"/>
              </a:rPr>
              <a:t>est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 ipso vita </a:t>
            </a:r>
            <a:r>
              <a:rPr lang="en-US" dirty="0" err="1">
                <a:latin typeface="Times New Roman" panose="02020603050405020304" pitchFamily="18" charset="0"/>
                <a:cs typeface="Times New Roman" panose="02020603050405020304" pitchFamily="18" charset="0"/>
              </a:rPr>
              <a:t>erat</a:t>
            </a:r>
            <a:r>
              <a:rPr lang="en-US" dirty="0">
                <a:latin typeface="Times New Roman" panose="02020603050405020304" pitchFamily="18" charset="0"/>
                <a:cs typeface="Times New Roman" panose="02020603050405020304" pitchFamily="18" charset="0"/>
              </a:rPr>
              <a:t> et vita </a:t>
            </a:r>
            <a:r>
              <a:rPr lang="en-US" dirty="0" err="1">
                <a:latin typeface="Times New Roman" panose="02020603050405020304" pitchFamily="18" charset="0"/>
                <a:cs typeface="Times New Roman" panose="02020603050405020304" pitchFamily="18" charset="0"/>
              </a:rPr>
              <a:t>erat</a:t>
            </a:r>
            <a:r>
              <a:rPr lang="en-US" dirty="0">
                <a:latin typeface="Times New Roman" panose="02020603050405020304" pitchFamily="18" charset="0"/>
                <a:cs typeface="Times New Roman" panose="02020603050405020304" pitchFamily="18" charset="0"/>
              </a:rPr>
              <a:t> lux </a:t>
            </a:r>
            <a:r>
              <a:rPr lang="en-US" dirty="0" err="1">
                <a:latin typeface="Times New Roman" panose="02020603050405020304" pitchFamily="18" charset="0"/>
                <a:cs typeface="Times New Roman" panose="02020603050405020304" pitchFamily="18" charset="0"/>
              </a:rPr>
              <a:t>hominum</a:t>
            </a:r>
            <a:endParaRPr lang="en-US"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dirty="0">
                <a:latin typeface="Times New Roman" panose="02020603050405020304" pitchFamily="18" charset="0"/>
                <a:cs typeface="Times New Roman" panose="02020603050405020304" pitchFamily="18" charset="0"/>
              </a:rPr>
              <a:t>et lux in </a:t>
            </a:r>
            <a:r>
              <a:rPr lang="en-US" dirty="0" err="1">
                <a:latin typeface="Times New Roman" panose="02020603050405020304" pitchFamily="18" charset="0"/>
                <a:cs typeface="Times New Roman" panose="02020603050405020304" pitchFamily="18" charset="0"/>
              </a:rPr>
              <a:t>tenebris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lucet</a:t>
            </a:r>
            <a:r>
              <a:rPr lang="en-US"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dirty="0">
                <a:latin typeface="Times New Roman" panose="02020603050405020304" pitchFamily="18" charset="0"/>
                <a:cs typeface="Times New Roman" panose="02020603050405020304" pitchFamily="18" charset="0"/>
              </a:rPr>
              <a:t>et </a:t>
            </a:r>
            <a:r>
              <a:rPr lang="en-US" dirty="0" err="1">
                <a:latin typeface="Times New Roman" panose="02020603050405020304" pitchFamily="18" charset="0"/>
                <a:cs typeface="Times New Roman" panose="02020603050405020304" pitchFamily="18" charset="0"/>
              </a:rPr>
              <a:t>tenebrae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eam</a:t>
            </a:r>
            <a:r>
              <a:rPr lang="en-US" dirty="0">
                <a:latin typeface="Times New Roman" panose="02020603050405020304" pitchFamily="18" charset="0"/>
                <a:cs typeface="Times New Roman" panose="02020603050405020304" pitchFamily="18" charset="0"/>
              </a:rPr>
              <a:t> non </a:t>
            </a:r>
            <a:r>
              <a:rPr lang="en-US" dirty="0" err="1">
                <a:latin typeface="Times New Roman" panose="02020603050405020304" pitchFamily="18" charset="0"/>
                <a:cs typeface="Times New Roman" panose="02020603050405020304" pitchFamily="18" charset="0"/>
              </a:rPr>
              <a:t>conprehenderunt</a:t>
            </a:r>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pic>
        <p:nvPicPr>
          <p:cNvPr id="6" name="Picture 5">
            <a:extLst>
              <a:ext uri="{FF2B5EF4-FFF2-40B4-BE49-F238E27FC236}">
                <a16:creationId xmlns:a16="http://schemas.microsoft.com/office/drawing/2014/main" id="{38780899-C42D-4D59-B4B1-2716A8C83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6525" y="5570714"/>
            <a:ext cx="2145476" cy="1287285"/>
          </a:xfrm>
          <a:prstGeom prst="rect">
            <a:avLst/>
          </a:prstGeom>
        </p:spPr>
      </p:pic>
    </p:spTree>
    <p:extLst>
      <p:ext uri="{BB962C8B-B14F-4D97-AF65-F5344CB8AC3E}">
        <p14:creationId xmlns:p14="http://schemas.microsoft.com/office/powerpoint/2010/main" val="1060637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CF7F5-7F34-4D72-8A61-85F61C363144}"/>
              </a:ext>
            </a:extLst>
          </p:cNvPr>
          <p:cNvSpPr>
            <a:spLocks noGrp="1"/>
          </p:cNvSpPr>
          <p:nvPr>
            <p:ph type="title"/>
          </p:nvPr>
        </p:nvSpPr>
        <p:spPr>
          <a:xfrm>
            <a:off x="838200" y="201881"/>
            <a:ext cx="10515600" cy="1306285"/>
          </a:xfrm>
        </p:spPr>
        <p:txBody>
          <a:bodyPr/>
          <a:lstStyle/>
          <a:p>
            <a:pPr algn="ctr"/>
            <a:r>
              <a:rPr lang="en-US" dirty="0"/>
              <a:t>The </a:t>
            </a:r>
            <a:r>
              <a:rPr lang="en-US" i="1" dirty="0"/>
              <a:t>Here</a:t>
            </a:r>
            <a:r>
              <a:rPr lang="en-US" dirty="0"/>
              <a:t> and </a:t>
            </a:r>
            <a:r>
              <a:rPr lang="en-US" i="1" dirty="0"/>
              <a:t>Now</a:t>
            </a:r>
            <a:r>
              <a:rPr lang="en-US" dirty="0"/>
              <a:t> of the “Spirit”</a:t>
            </a:r>
          </a:p>
        </p:txBody>
      </p:sp>
      <p:sp>
        <p:nvSpPr>
          <p:cNvPr id="6" name="Content Placeholder 5">
            <a:extLst>
              <a:ext uri="{FF2B5EF4-FFF2-40B4-BE49-F238E27FC236}">
                <a16:creationId xmlns:a16="http://schemas.microsoft.com/office/drawing/2014/main" id="{7DEA18F1-DF81-4851-A421-ACF16D96C446}"/>
              </a:ext>
            </a:extLst>
          </p:cNvPr>
          <p:cNvSpPr>
            <a:spLocks noGrp="1"/>
          </p:cNvSpPr>
          <p:nvPr>
            <p:ph idx="1"/>
          </p:nvPr>
        </p:nvSpPr>
        <p:spPr>
          <a:xfrm>
            <a:off x="838200" y="1270660"/>
            <a:ext cx="10515600" cy="5587340"/>
          </a:xfrm>
        </p:spPr>
        <p:txBody>
          <a:bodyPr>
            <a:normAutofit fontScale="77500" lnSpcReduction="20000"/>
          </a:bodyPr>
          <a:lstStyle/>
          <a:p>
            <a:pPr marL="0" indent="0">
              <a:lnSpc>
                <a:spcPct val="120000"/>
              </a:lnSpc>
              <a:spcBef>
                <a:spcPts val="0"/>
              </a:spcBef>
              <a:buNone/>
            </a:pPr>
            <a:r>
              <a:rPr lang="en-US" dirty="0">
                <a:solidFill>
                  <a:srgbClr val="FF0000"/>
                </a:solidFill>
              </a:rPr>
              <a:t>“[Y]</a:t>
            </a:r>
            <a:r>
              <a:rPr lang="en-US" dirty="0" err="1">
                <a:solidFill>
                  <a:srgbClr val="FF0000"/>
                </a:solidFill>
              </a:rPr>
              <a:t>ou</a:t>
            </a:r>
            <a:r>
              <a:rPr lang="en-US" dirty="0">
                <a:solidFill>
                  <a:srgbClr val="FF0000"/>
                </a:solidFill>
              </a:rPr>
              <a:t> might say that I have conscientiously translated the New Testament into German to the best of my ability, and that I have not compelled anyone to read it. Rather I have left that open, only doing the work as a service to those who could not do it better. No one is forbidden to do it better! If someone does not wish to read it, he can let it lie, for I do not ask anyone to read it or praise anyone who does so. It is my Testament and my translation, and it shall remain mine.” (italics added)</a:t>
            </a:r>
          </a:p>
          <a:p>
            <a:pPr marL="0" indent="0">
              <a:lnSpc>
                <a:spcPct val="120000"/>
              </a:lnSpc>
              <a:spcBef>
                <a:spcPts val="0"/>
              </a:spcBef>
              <a:buNone/>
            </a:pPr>
            <a:endParaRPr lang="en-US" dirty="0">
              <a:solidFill>
                <a:srgbClr val="FF0000"/>
              </a:solidFill>
            </a:endParaRPr>
          </a:p>
          <a:p>
            <a:pPr marL="0" indent="0">
              <a:lnSpc>
                <a:spcPct val="120000"/>
              </a:lnSpc>
              <a:spcBef>
                <a:spcPts val="0"/>
              </a:spcBef>
              <a:buNone/>
            </a:pPr>
            <a:r>
              <a:rPr lang="en-US" dirty="0"/>
              <a:t>“</a:t>
            </a:r>
            <a:r>
              <a:rPr lang="de-DE" dirty="0"/>
              <a:t>Ir mügt sagen / das ich das Newe Testament verdeudscht habe / auff mein bestes vermögen und auff mein gewissen / habe damit niemand gezwungen / das er es lese / sondern frey gelassen / Und allein zu dienst gethan / denen / die es nicht besser machen können / Ist niemand verboten ein bessers zu machen / Wers nicht lesen will / der</a:t>
            </a:r>
          </a:p>
          <a:p>
            <a:pPr marL="0" indent="0">
              <a:lnSpc>
                <a:spcPct val="120000"/>
              </a:lnSpc>
              <a:spcBef>
                <a:spcPts val="0"/>
              </a:spcBef>
              <a:buNone/>
            </a:pPr>
            <a:r>
              <a:rPr lang="de-DE" dirty="0"/>
              <a:t> lasse es ligen / Ich bitte und feyer niemand drümb / Es ist mein Testament und </a:t>
            </a:r>
          </a:p>
          <a:p>
            <a:pPr marL="0" indent="0">
              <a:lnSpc>
                <a:spcPct val="120000"/>
              </a:lnSpc>
              <a:spcBef>
                <a:spcPts val="0"/>
              </a:spcBef>
              <a:buNone/>
            </a:pPr>
            <a:r>
              <a:rPr lang="de-DE" dirty="0"/>
              <a:t>mein dolmetschung / und sol mein bleiben und sein.“ </a:t>
            </a:r>
          </a:p>
          <a:p>
            <a:pPr marL="0" indent="0">
              <a:lnSpc>
                <a:spcPct val="120000"/>
              </a:lnSpc>
              <a:spcBef>
                <a:spcPts val="0"/>
              </a:spcBef>
              <a:buNone/>
            </a:pPr>
            <a:r>
              <a:rPr lang="en-US" sz="2200" dirty="0"/>
              <a:t>Martin Luther, “Open Letter on Translating,”1530;  translated by Michael D. Marlowe from "Ein </a:t>
            </a:r>
            <a:r>
              <a:rPr lang="en-US" sz="2200" dirty="0" err="1"/>
              <a:t>sendbrief</a:t>
            </a:r>
            <a:r>
              <a:rPr lang="en-US" sz="2200" dirty="0"/>
              <a:t> </a:t>
            </a:r>
          </a:p>
          <a:p>
            <a:pPr marL="0" indent="0">
              <a:lnSpc>
                <a:spcPct val="120000"/>
              </a:lnSpc>
              <a:spcBef>
                <a:spcPts val="0"/>
              </a:spcBef>
              <a:buNone/>
            </a:pPr>
            <a:r>
              <a:rPr lang="en-US" sz="2200" dirty="0"/>
              <a:t>D. M. </a:t>
            </a:r>
            <a:r>
              <a:rPr lang="en-US" sz="2200" dirty="0" err="1"/>
              <a:t>Luthers</a:t>
            </a:r>
            <a:r>
              <a:rPr lang="en-US" sz="2200" dirty="0"/>
              <a:t>. Von </a:t>
            </a:r>
            <a:r>
              <a:rPr lang="en-US" sz="2200" dirty="0" err="1"/>
              <a:t>Dolmetzschen</a:t>
            </a:r>
            <a:r>
              <a:rPr lang="en-US" sz="2200" dirty="0"/>
              <a:t> und </a:t>
            </a:r>
            <a:r>
              <a:rPr lang="en-US" sz="2200" dirty="0" err="1"/>
              <a:t>Fürbit</a:t>
            </a:r>
            <a:r>
              <a:rPr lang="en-US" sz="2200" dirty="0"/>
              <a:t> der </a:t>
            </a:r>
            <a:r>
              <a:rPr lang="en-US" sz="2200" dirty="0" err="1"/>
              <a:t>heiligenn</a:t>
            </a:r>
            <a:r>
              <a:rPr lang="en-US" sz="2200" dirty="0"/>
              <a:t>" in Dr. Martin </a:t>
            </a:r>
            <a:r>
              <a:rPr lang="en-US" sz="2200" dirty="0" err="1"/>
              <a:t>Luthers</a:t>
            </a:r>
            <a:r>
              <a:rPr lang="en-US" sz="2200" dirty="0"/>
              <a:t> Werke, (Weimar: </a:t>
            </a:r>
          </a:p>
          <a:p>
            <a:pPr marL="0" indent="0">
              <a:lnSpc>
                <a:spcPct val="120000"/>
              </a:lnSpc>
              <a:spcBef>
                <a:spcPts val="0"/>
              </a:spcBef>
              <a:buNone/>
            </a:pPr>
            <a:r>
              <a:rPr lang="en-US" sz="2200" dirty="0"/>
              <a:t>Hermann </a:t>
            </a:r>
            <a:r>
              <a:rPr lang="en-US" sz="2200" dirty="0" err="1"/>
              <a:t>Boehlaus</a:t>
            </a:r>
            <a:r>
              <a:rPr lang="en-US" sz="2200" dirty="0"/>
              <a:t> </a:t>
            </a:r>
            <a:r>
              <a:rPr lang="en-US" sz="2200" dirty="0" err="1"/>
              <a:t>Nachfolger</a:t>
            </a:r>
            <a:r>
              <a:rPr lang="en-US" sz="2200" dirty="0"/>
              <a:t>, 1909), Band 30, </a:t>
            </a:r>
            <a:r>
              <a:rPr lang="en-US" sz="2200" dirty="0" err="1"/>
              <a:t>Teil</a:t>
            </a:r>
            <a:r>
              <a:rPr lang="en-US" sz="2200" dirty="0"/>
              <a:t> II, pp. 632-646 in June 2003: </a:t>
            </a:r>
            <a:r>
              <a:rPr lang="en-US" sz="2200" dirty="0">
                <a:hlinkClick r:id="rId2"/>
              </a:rPr>
              <a:t>http://www.bible-researcher.com/luther01.html</a:t>
            </a:r>
            <a:endParaRPr lang="en-US" sz="2200" dirty="0"/>
          </a:p>
        </p:txBody>
      </p:sp>
      <p:pic>
        <p:nvPicPr>
          <p:cNvPr id="4" name="Picture 3">
            <a:extLst>
              <a:ext uri="{FF2B5EF4-FFF2-40B4-BE49-F238E27FC236}">
                <a16:creationId xmlns:a16="http://schemas.microsoft.com/office/drawing/2014/main" id="{F7150F9D-455D-4336-979A-070D4B343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449096" y="4661941"/>
            <a:ext cx="1742904" cy="2196059"/>
          </a:xfrm>
          <a:prstGeom prst="rect">
            <a:avLst/>
          </a:prstGeom>
        </p:spPr>
      </p:pic>
    </p:spTree>
    <p:extLst>
      <p:ext uri="{BB962C8B-B14F-4D97-AF65-F5344CB8AC3E}">
        <p14:creationId xmlns:p14="http://schemas.microsoft.com/office/powerpoint/2010/main" val="1732998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8EE34-0481-4147-9B22-145F442A898E}"/>
              </a:ext>
            </a:extLst>
          </p:cNvPr>
          <p:cNvSpPr>
            <a:spLocks noGrp="1"/>
          </p:cNvSpPr>
          <p:nvPr>
            <p:ph type="title"/>
          </p:nvPr>
        </p:nvSpPr>
        <p:spPr>
          <a:xfrm>
            <a:off x="838200" y="261257"/>
            <a:ext cx="10515600" cy="1330037"/>
          </a:xfrm>
        </p:spPr>
        <p:txBody>
          <a:bodyPr/>
          <a:lstStyle/>
          <a:p>
            <a:pPr algn="ctr"/>
            <a:r>
              <a:rPr lang="en-US" dirty="0"/>
              <a:t>The </a:t>
            </a:r>
            <a:r>
              <a:rPr lang="en-US" i="1" dirty="0"/>
              <a:t>Here</a:t>
            </a:r>
            <a:r>
              <a:rPr lang="en-US" dirty="0"/>
              <a:t> and </a:t>
            </a:r>
            <a:r>
              <a:rPr lang="en-US" i="1" dirty="0"/>
              <a:t>Now</a:t>
            </a:r>
            <a:r>
              <a:rPr lang="en-US" dirty="0"/>
              <a:t> of the “Spirit”</a:t>
            </a:r>
          </a:p>
        </p:txBody>
      </p:sp>
      <p:sp>
        <p:nvSpPr>
          <p:cNvPr id="3" name="Content Placeholder 2">
            <a:extLst>
              <a:ext uri="{FF2B5EF4-FFF2-40B4-BE49-F238E27FC236}">
                <a16:creationId xmlns:a16="http://schemas.microsoft.com/office/drawing/2014/main" id="{29414125-C17D-417E-92C2-0D6F393A8FC0}"/>
              </a:ext>
            </a:extLst>
          </p:cNvPr>
          <p:cNvSpPr>
            <a:spLocks noGrp="1"/>
          </p:cNvSpPr>
          <p:nvPr>
            <p:ph idx="1"/>
          </p:nvPr>
        </p:nvSpPr>
        <p:spPr>
          <a:xfrm>
            <a:off x="439387" y="1251284"/>
            <a:ext cx="11359323" cy="5606716"/>
          </a:xfrm>
        </p:spPr>
        <p:txBody>
          <a:bodyPr>
            <a:normAutofit fontScale="85000" lnSpcReduction="20000"/>
          </a:bodyPr>
          <a:lstStyle/>
          <a:p>
            <a:pPr marL="0" indent="0">
              <a:lnSpc>
                <a:spcPct val="110000"/>
              </a:lnSpc>
              <a:spcBef>
                <a:spcPts val="0"/>
              </a:spcBef>
              <a:buNone/>
            </a:pPr>
            <a:r>
              <a:rPr lang="en-US" dirty="0">
                <a:solidFill>
                  <a:srgbClr val="FF0000"/>
                </a:solidFill>
              </a:rPr>
              <a:t>“I know very well that in Romans 3 the word </a:t>
            </a:r>
            <a:r>
              <a:rPr lang="en-US" i="1" dirty="0" err="1">
                <a:solidFill>
                  <a:srgbClr val="FF0000"/>
                </a:solidFill>
              </a:rPr>
              <a:t>solum</a:t>
            </a:r>
            <a:r>
              <a:rPr lang="en-US" dirty="0">
                <a:solidFill>
                  <a:srgbClr val="FF0000"/>
                </a:solidFill>
              </a:rPr>
              <a:t> is not in the Greek or Latin text — the papists did not have to teach me that. It is fact that the letters </a:t>
            </a:r>
            <a:r>
              <a:rPr lang="en-US" i="1" dirty="0">
                <a:solidFill>
                  <a:srgbClr val="FF0000"/>
                </a:solidFill>
              </a:rPr>
              <a:t>s-o-l-a</a:t>
            </a:r>
            <a:r>
              <a:rPr lang="en-US" dirty="0">
                <a:solidFill>
                  <a:srgbClr val="FF0000"/>
                </a:solidFill>
              </a:rPr>
              <a:t> are not there. And these blockheads stare at them like cows at a new gate, while at the same time they do not recognize that it conveys the sense of the text -- if the translation is to be clear and vigorous, it belongs there. I wanted to speak German, not Latin or Greek, since it was German I had set about to speak in the translation</a:t>
            </a:r>
            <a:r>
              <a:rPr lang="en-US" dirty="0">
                <a:solidFill>
                  <a:schemeClr val="accent2"/>
                </a:solidFill>
              </a:rPr>
              <a:t>.”</a:t>
            </a:r>
          </a:p>
          <a:p>
            <a:pPr marL="0" indent="0">
              <a:lnSpc>
                <a:spcPct val="110000"/>
              </a:lnSpc>
              <a:spcBef>
                <a:spcPts val="0"/>
              </a:spcBef>
              <a:buNone/>
            </a:pPr>
            <a:endParaRPr lang="de-DE" dirty="0"/>
          </a:p>
          <a:p>
            <a:pPr marL="0" indent="0">
              <a:lnSpc>
                <a:spcPct val="110000"/>
              </a:lnSpc>
              <a:spcBef>
                <a:spcPts val="0"/>
              </a:spcBef>
              <a:buNone/>
            </a:pPr>
            <a:r>
              <a:rPr lang="de-DE" dirty="0"/>
              <a:t>“Also habe ich hie Roma. 3. fast wol gewust / das im Lateinischen und Griechischen Text / das wort (Solum) nicht stehet / und hetten mich solchs die Papisten nicht dürffen leren. War ists / Diese vier buchstaben Sola stehen nicht drinnen</a:t>
            </a:r>
          </a:p>
          <a:p>
            <a:pPr marL="0" indent="0">
              <a:lnSpc>
                <a:spcPct val="110000"/>
              </a:lnSpc>
              <a:spcBef>
                <a:spcPts val="0"/>
              </a:spcBef>
              <a:buNone/>
            </a:pPr>
            <a:r>
              <a:rPr lang="de-DE" dirty="0"/>
              <a:t> / welche buchstaben die Eselsköpff ansehen / wie die kue ein new thor /</a:t>
            </a:r>
          </a:p>
          <a:p>
            <a:pPr marL="0" indent="0">
              <a:lnSpc>
                <a:spcPct val="110000"/>
              </a:lnSpc>
              <a:spcBef>
                <a:spcPts val="0"/>
              </a:spcBef>
              <a:buNone/>
            </a:pPr>
            <a:r>
              <a:rPr lang="de-DE" dirty="0"/>
              <a:t> Sehen aber nicht / das gleichwol die meinung des Texts inn sich hat / </a:t>
            </a:r>
          </a:p>
          <a:p>
            <a:pPr marL="0" indent="0">
              <a:lnSpc>
                <a:spcPct val="110000"/>
              </a:lnSpc>
              <a:spcBef>
                <a:spcPts val="0"/>
              </a:spcBef>
              <a:buNone/>
            </a:pPr>
            <a:r>
              <a:rPr lang="de-DE" dirty="0"/>
              <a:t>und wo mans wil klar und gewaltiglich verdeudschen / so gehöret es </a:t>
            </a:r>
          </a:p>
          <a:p>
            <a:pPr marL="0" indent="0">
              <a:lnSpc>
                <a:spcPct val="110000"/>
              </a:lnSpc>
              <a:spcBef>
                <a:spcPts val="0"/>
              </a:spcBef>
              <a:buNone/>
            </a:pPr>
            <a:r>
              <a:rPr lang="de-DE" dirty="0"/>
              <a:t>hinein / den ich habe Deudsch / nicht Lateinisch noch Griechisch reden </a:t>
            </a:r>
          </a:p>
          <a:p>
            <a:pPr marL="0" indent="0">
              <a:lnSpc>
                <a:spcPct val="110000"/>
              </a:lnSpc>
              <a:spcBef>
                <a:spcPts val="0"/>
              </a:spcBef>
              <a:buNone/>
            </a:pPr>
            <a:r>
              <a:rPr lang="de-DE" dirty="0"/>
              <a:t>wöllen / da ich deudsch zu reden im dolmetschen furgenomen hatte.</a:t>
            </a:r>
            <a:r>
              <a:rPr lang="en-US" dirty="0">
                <a:solidFill>
                  <a:srgbClr val="002060"/>
                </a:solidFill>
              </a:rPr>
              <a:t>”</a:t>
            </a:r>
          </a:p>
          <a:p>
            <a:pPr marL="0" indent="0">
              <a:lnSpc>
                <a:spcPct val="110000"/>
              </a:lnSpc>
              <a:spcBef>
                <a:spcPts val="0"/>
              </a:spcBef>
              <a:buNone/>
            </a:pPr>
            <a:r>
              <a:rPr lang="de-DE" dirty="0"/>
              <a:t> </a:t>
            </a:r>
            <a:endParaRPr lang="en-US" dirty="0"/>
          </a:p>
        </p:txBody>
      </p:sp>
      <p:pic>
        <p:nvPicPr>
          <p:cNvPr id="4" name="Picture 3">
            <a:extLst>
              <a:ext uri="{FF2B5EF4-FFF2-40B4-BE49-F238E27FC236}">
                <a16:creationId xmlns:a16="http://schemas.microsoft.com/office/drawing/2014/main" id="{0C740013-C561-497E-AD0B-DB7BC111B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449096" y="4661941"/>
            <a:ext cx="1742904" cy="2196059"/>
          </a:xfrm>
          <a:prstGeom prst="rect">
            <a:avLst/>
          </a:prstGeom>
        </p:spPr>
      </p:pic>
    </p:spTree>
    <p:extLst>
      <p:ext uri="{BB962C8B-B14F-4D97-AF65-F5344CB8AC3E}">
        <p14:creationId xmlns:p14="http://schemas.microsoft.com/office/powerpoint/2010/main" val="4079625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F8168-3C9C-48BD-A73C-BCA831733D3B}"/>
              </a:ext>
            </a:extLst>
          </p:cNvPr>
          <p:cNvSpPr>
            <a:spLocks noGrp="1"/>
          </p:cNvSpPr>
          <p:nvPr>
            <p:ph type="title"/>
          </p:nvPr>
        </p:nvSpPr>
        <p:spPr/>
        <p:txBody>
          <a:bodyPr/>
          <a:lstStyle/>
          <a:p>
            <a:pPr algn="ctr"/>
            <a:r>
              <a:rPr lang="en-US" dirty="0"/>
              <a:t>The </a:t>
            </a:r>
            <a:r>
              <a:rPr lang="en-US" i="1" dirty="0"/>
              <a:t>Here</a:t>
            </a:r>
            <a:r>
              <a:rPr lang="en-US" dirty="0"/>
              <a:t> and </a:t>
            </a:r>
            <a:r>
              <a:rPr lang="en-US" i="1" dirty="0"/>
              <a:t>Now</a:t>
            </a:r>
            <a:r>
              <a:rPr lang="en-US" dirty="0"/>
              <a:t> of the “Spirit”</a:t>
            </a:r>
          </a:p>
        </p:txBody>
      </p:sp>
      <p:sp>
        <p:nvSpPr>
          <p:cNvPr id="3" name="Content Placeholder 2">
            <a:extLst>
              <a:ext uri="{FF2B5EF4-FFF2-40B4-BE49-F238E27FC236}">
                <a16:creationId xmlns:a16="http://schemas.microsoft.com/office/drawing/2014/main" id="{1A85A3BF-F342-4FB7-9BF8-E0480007D74A}"/>
              </a:ext>
            </a:extLst>
          </p:cNvPr>
          <p:cNvSpPr>
            <a:spLocks noGrp="1"/>
          </p:cNvSpPr>
          <p:nvPr>
            <p:ph idx="1"/>
          </p:nvPr>
        </p:nvSpPr>
        <p:spPr>
          <a:xfrm>
            <a:off x="838200" y="1491916"/>
            <a:ext cx="10515600" cy="4685047"/>
          </a:xfrm>
        </p:spPr>
        <p:txBody>
          <a:bodyPr>
            <a:normAutofit fontScale="85000" lnSpcReduction="20000"/>
          </a:bodyPr>
          <a:lstStyle/>
          <a:p>
            <a:pPr marL="0" indent="0">
              <a:lnSpc>
                <a:spcPct val="120000"/>
              </a:lnSpc>
              <a:spcBef>
                <a:spcPts val="0"/>
              </a:spcBef>
              <a:buNone/>
            </a:pPr>
            <a:r>
              <a:rPr lang="en-US" dirty="0">
                <a:solidFill>
                  <a:srgbClr val="FF0000"/>
                </a:solidFill>
              </a:rPr>
              <a:t>(…) “We do not have to ask the literal Latin how we are to speak German, as these donkeys do. Rather we must ask the mother in the home, the children on the street, the common man in the marketplace. We must be guided by their language, by the way they speak, and do our translating accordingly. Then they will understand it and recognize that we are speaking German to them.”</a:t>
            </a:r>
          </a:p>
          <a:p>
            <a:pPr marL="0" indent="0">
              <a:lnSpc>
                <a:spcPct val="120000"/>
              </a:lnSpc>
              <a:spcBef>
                <a:spcPts val="0"/>
              </a:spcBef>
              <a:buNone/>
            </a:pPr>
            <a:endParaRPr lang="de-DE" dirty="0"/>
          </a:p>
          <a:p>
            <a:pPr marL="0" indent="0">
              <a:lnSpc>
                <a:spcPct val="120000"/>
              </a:lnSpc>
              <a:spcBef>
                <a:spcPts val="0"/>
              </a:spcBef>
              <a:buNone/>
            </a:pPr>
            <a:r>
              <a:rPr lang="de-DE" dirty="0"/>
              <a:t>(...)“man mus nicht die buchstaben inn der Lateinischen sprachen fragen / wie man sol Deudsch reden / wie diese Esel thun / Sondern man mus die mutter ihm hause / die kinder auff der gassen / den gemeinen man auff dem marckt drümb </a:t>
            </a:r>
          </a:p>
          <a:p>
            <a:pPr marL="0" indent="0">
              <a:lnSpc>
                <a:spcPct val="120000"/>
              </a:lnSpc>
              <a:spcBef>
                <a:spcPts val="0"/>
              </a:spcBef>
              <a:buNone/>
            </a:pPr>
            <a:r>
              <a:rPr lang="de-DE" dirty="0"/>
              <a:t>fragen / und den selbigen auff das maulsehen / wie sie reden / und darnach dolmetschen / so verstehen sie es denn / und mercken / das man Deudsch </a:t>
            </a:r>
          </a:p>
          <a:p>
            <a:pPr marL="0" indent="0">
              <a:lnSpc>
                <a:spcPct val="120000"/>
              </a:lnSpc>
              <a:spcBef>
                <a:spcPts val="0"/>
              </a:spcBef>
              <a:buNone/>
            </a:pPr>
            <a:r>
              <a:rPr lang="de-DE" dirty="0"/>
              <a:t>mit ihn redet.“</a:t>
            </a:r>
            <a:endParaRPr lang="en-US" dirty="0">
              <a:solidFill>
                <a:srgbClr val="FF0000"/>
              </a:solidFill>
            </a:endParaRPr>
          </a:p>
        </p:txBody>
      </p:sp>
      <p:pic>
        <p:nvPicPr>
          <p:cNvPr id="4" name="Picture 3">
            <a:extLst>
              <a:ext uri="{FF2B5EF4-FFF2-40B4-BE49-F238E27FC236}">
                <a16:creationId xmlns:a16="http://schemas.microsoft.com/office/drawing/2014/main" id="{B5DE5C1E-6950-4379-B716-1058CEF1B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449096" y="4661941"/>
            <a:ext cx="1742904" cy="2196059"/>
          </a:xfrm>
          <a:prstGeom prst="rect">
            <a:avLst/>
          </a:prstGeom>
        </p:spPr>
      </p:pic>
    </p:spTree>
    <p:extLst>
      <p:ext uri="{BB962C8B-B14F-4D97-AF65-F5344CB8AC3E}">
        <p14:creationId xmlns:p14="http://schemas.microsoft.com/office/powerpoint/2010/main" val="3731841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9878-EB9F-47A2-8734-4A9C8FB215C0}"/>
              </a:ext>
            </a:extLst>
          </p:cNvPr>
          <p:cNvSpPr>
            <a:spLocks noGrp="1"/>
          </p:cNvSpPr>
          <p:nvPr>
            <p:ph type="title"/>
          </p:nvPr>
        </p:nvSpPr>
        <p:spPr/>
        <p:txBody>
          <a:bodyPr/>
          <a:lstStyle/>
          <a:p>
            <a:pPr algn="ctr"/>
            <a:r>
              <a:rPr lang="en-US" dirty="0"/>
              <a:t>The </a:t>
            </a:r>
            <a:r>
              <a:rPr lang="en-US" i="1" dirty="0"/>
              <a:t>Here</a:t>
            </a:r>
            <a:r>
              <a:rPr lang="en-US" dirty="0"/>
              <a:t> and </a:t>
            </a:r>
            <a:r>
              <a:rPr lang="en-US" i="1" dirty="0"/>
              <a:t>Now</a:t>
            </a:r>
            <a:r>
              <a:rPr lang="en-US" dirty="0"/>
              <a:t> of the “Spirit”</a:t>
            </a:r>
          </a:p>
        </p:txBody>
      </p:sp>
      <p:sp>
        <p:nvSpPr>
          <p:cNvPr id="5" name="Content Placeholder 4">
            <a:extLst>
              <a:ext uri="{FF2B5EF4-FFF2-40B4-BE49-F238E27FC236}">
                <a16:creationId xmlns:a16="http://schemas.microsoft.com/office/drawing/2014/main" id="{338BF795-437A-4969-8D41-024EBE0344E1}"/>
              </a:ext>
            </a:extLst>
          </p:cNvPr>
          <p:cNvSpPr>
            <a:spLocks noGrp="1"/>
          </p:cNvSpPr>
          <p:nvPr>
            <p:ph idx="1"/>
          </p:nvPr>
        </p:nvSpPr>
        <p:spPr>
          <a:xfrm>
            <a:off x="838200" y="1690688"/>
            <a:ext cx="10515600" cy="4486275"/>
          </a:xfrm>
        </p:spPr>
        <p:txBody>
          <a:bodyPr>
            <a:normAutofit fontScale="92500" lnSpcReduction="20000"/>
          </a:bodyPr>
          <a:lstStyle/>
          <a:p>
            <a:pPr marL="0" indent="0">
              <a:lnSpc>
                <a:spcPct val="110000"/>
              </a:lnSpc>
              <a:spcBef>
                <a:spcPts val="0"/>
              </a:spcBef>
              <a:buNone/>
            </a:pPr>
            <a:r>
              <a:rPr lang="en-US" dirty="0">
                <a:solidFill>
                  <a:srgbClr val="FF0000"/>
                </a:solidFill>
              </a:rPr>
              <a:t>“The reader can now run his eyes over three or four pages without stumbling once, never knowing what rocks and clods had once lain where he now travels as over a smoothly-planed board. We had to sweat and toil there before we got those boulders and clods out of the way, so that one could go along so nicely.”</a:t>
            </a:r>
          </a:p>
          <a:p>
            <a:pPr marL="0" indent="0">
              <a:lnSpc>
                <a:spcPct val="110000"/>
              </a:lnSpc>
              <a:spcBef>
                <a:spcPts val="0"/>
              </a:spcBef>
              <a:buNone/>
            </a:pPr>
            <a:endParaRPr lang="de-DE" dirty="0"/>
          </a:p>
          <a:p>
            <a:pPr marL="0" indent="0">
              <a:lnSpc>
                <a:spcPct val="110000"/>
              </a:lnSpc>
              <a:spcBef>
                <a:spcPts val="0"/>
              </a:spcBef>
              <a:buNone/>
            </a:pPr>
            <a:r>
              <a:rPr lang="de-DE" dirty="0"/>
              <a:t>“Leufft einer itzt mit den Augen durch drey odder vier bletter / und stösst nicht ein mal an / wird aber nicht gewar / welche wacken und klötze da gelegen sind / da er itzt uber hin gehet / wie uber ein gehoffelt bret / </a:t>
            </a:r>
          </a:p>
          <a:p>
            <a:pPr marL="0" indent="0">
              <a:lnSpc>
                <a:spcPct val="110000"/>
              </a:lnSpc>
              <a:spcBef>
                <a:spcPts val="0"/>
              </a:spcBef>
              <a:buNone/>
            </a:pPr>
            <a:r>
              <a:rPr lang="de-DE" dirty="0"/>
              <a:t>da wir haben müst schwitzen und uns engsten / ehe denn wir solche </a:t>
            </a:r>
          </a:p>
          <a:p>
            <a:pPr marL="0" indent="0">
              <a:lnSpc>
                <a:spcPct val="110000"/>
              </a:lnSpc>
              <a:spcBef>
                <a:spcPts val="0"/>
              </a:spcBef>
              <a:buNone/>
            </a:pPr>
            <a:r>
              <a:rPr lang="de-DE" dirty="0"/>
              <a:t>wacken und klötze aus dem wege reumeten/auf das man kündte so </a:t>
            </a:r>
          </a:p>
          <a:p>
            <a:pPr marL="0" indent="0">
              <a:lnSpc>
                <a:spcPct val="110000"/>
              </a:lnSpc>
              <a:spcBef>
                <a:spcPts val="0"/>
              </a:spcBef>
              <a:buNone/>
            </a:pPr>
            <a:r>
              <a:rPr lang="de-DE" dirty="0"/>
              <a:t>fein daher gehen.</a:t>
            </a:r>
            <a:r>
              <a:rPr lang="en-US" dirty="0"/>
              <a:t>”</a:t>
            </a:r>
          </a:p>
          <a:p>
            <a:pPr marL="0" indent="0">
              <a:buNone/>
            </a:pPr>
            <a:endParaRPr lang="en-US" dirty="0">
              <a:solidFill>
                <a:srgbClr val="FF0000"/>
              </a:solidFill>
            </a:endParaRP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FCDC9962-D250-4E51-865F-73BA1D9C9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449096" y="4661941"/>
            <a:ext cx="1742904" cy="2196059"/>
          </a:xfrm>
          <a:prstGeom prst="rect">
            <a:avLst/>
          </a:prstGeom>
        </p:spPr>
      </p:pic>
    </p:spTree>
    <p:extLst>
      <p:ext uri="{BB962C8B-B14F-4D97-AF65-F5344CB8AC3E}">
        <p14:creationId xmlns:p14="http://schemas.microsoft.com/office/powerpoint/2010/main" val="183892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3D3C-213A-45FF-9C07-032EF54FD17F}"/>
              </a:ext>
            </a:extLst>
          </p:cNvPr>
          <p:cNvSpPr>
            <a:spLocks noGrp="1"/>
          </p:cNvSpPr>
          <p:nvPr>
            <p:ph type="title"/>
          </p:nvPr>
        </p:nvSpPr>
        <p:spPr>
          <a:xfrm>
            <a:off x="838200" y="119270"/>
            <a:ext cx="10515600" cy="1139687"/>
          </a:xfrm>
        </p:spPr>
        <p:txBody>
          <a:bodyPr/>
          <a:lstStyle/>
          <a:p>
            <a:pPr algn="ctr"/>
            <a:r>
              <a:rPr lang="en-US" dirty="0"/>
              <a:t>The Ruin of Aura</a:t>
            </a:r>
          </a:p>
        </p:txBody>
      </p:sp>
      <p:sp>
        <p:nvSpPr>
          <p:cNvPr id="3" name="Content Placeholder 2">
            <a:extLst>
              <a:ext uri="{FF2B5EF4-FFF2-40B4-BE49-F238E27FC236}">
                <a16:creationId xmlns:a16="http://schemas.microsoft.com/office/drawing/2014/main" id="{90E0F409-1850-4590-8182-C0CDAA56F440}"/>
              </a:ext>
            </a:extLst>
          </p:cNvPr>
          <p:cNvSpPr>
            <a:spLocks noGrp="1"/>
          </p:cNvSpPr>
          <p:nvPr>
            <p:ph idx="1"/>
          </p:nvPr>
        </p:nvSpPr>
        <p:spPr>
          <a:xfrm>
            <a:off x="1245704" y="1258957"/>
            <a:ext cx="10108096" cy="4293704"/>
          </a:xfrm>
        </p:spPr>
        <p:txBody>
          <a:bodyPr>
            <a:normAutofit fontScale="77500" lnSpcReduction="20000"/>
          </a:bodyPr>
          <a:lstStyle/>
          <a:p>
            <a:pPr marL="0" indent="0">
              <a:buNone/>
            </a:pPr>
            <a:r>
              <a:rPr lang="en-US" dirty="0"/>
              <a:t>	</a:t>
            </a:r>
          </a:p>
          <a:p>
            <a:pPr marL="0" indent="0">
              <a:lnSpc>
                <a:spcPct val="120000"/>
              </a:lnSpc>
              <a:spcBef>
                <a:spcPts val="0"/>
              </a:spcBef>
              <a:buNone/>
            </a:pPr>
            <a:r>
              <a:rPr lang="en-US" sz="3800" dirty="0">
                <a:solidFill>
                  <a:srgbClr val="FF0000"/>
                </a:solidFill>
              </a:rPr>
              <a:t>“The presence of the original is the prerequisite to the concept of authenticity.” </a:t>
            </a:r>
          </a:p>
          <a:p>
            <a:pPr marL="0" indent="0">
              <a:lnSpc>
                <a:spcPct val="120000"/>
              </a:lnSpc>
              <a:spcBef>
                <a:spcPts val="0"/>
              </a:spcBef>
              <a:buNone/>
            </a:pPr>
            <a:r>
              <a:rPr lang="en-US" sz="2600" dirty="0"/>
              <a:t>(“The Work of Art in the Age of Mechanical Reproduction,” translated by Harry </a:t>
            </a:r>
            <a:r>
              <a:rPr lang="en-US" sz="2600" dirty="0" err="1"/>
              <a:t>Zohn</a:t>
            </a:r>
            <a:r>
              <a:rPr lang="en-US" sz="2600" dirty="0"/>
              <a:t>, from the 1935 essay in </a:t>
            </a:r>
            <a:r>
              <a:rPr lang="en-US" sz="2600" i="1" dirty="0"/>
              <a:t>Illuminations</a:t>
            </a:r>
            <a:r>
              <a:rPr lang="en-US" sz="2600" dirty="0"/>
              <a:t> edited by Hannah Arendt [New York: </a:t>
            </a:r>
            <a:r>
              <a:rPr lang="en-US" sz="2600" dirty="0" err="1"/>
              <a:t>Schocken</a:t>
            </a:r>
            <a:r>
              <a:rPr lang="en-US" sz="2600" dirty="0"/>
              <a:t> Books], 1969; http://web.mit.edu/ </a:t>
            </a:r>
            <a:r>
              <a:rPr lang="en-US" sz="2600" dirty="0" err="1"/>
              <a:t>allanmc</a:t>
            </a:r>
            <a:r>
              <a:rPr lang="en-US" sz="2600" dirty="0"/>
              <a:t>/www/benjamin.pdf; essay section II) </a:t>
            </a:r>
          </a:p>
          <a:p>
            <a:pPr marL="0" indent="0">
              <a:lnSpc>
                <a:spcPct val="120000"/>
              </a:lnSpc>
              <a:spcBef>
                <a:spcPts val="0"/>
              </a:spcBef>
              <a:buNone/>
            </a:pPr>
            <a:endParaRPr lang="en-US" sz="3200" dirty="0"/>
          </a:p>
          <a:p>
            <a:pPr marL="0" indent="0">
              <a:lnSpc>
                <a:spcPct val="120000"/>
              </a:lnSpc>
              <a:spcBef>
                <a:spcPts val="0"/>
              </a:spcBef>
              <a:buNone/>
            </a:pPr>
            <a:r>
              <a:rPr lang="en-US" sz="3800" dirty="0">
                <a:solidFill>
                  <a:srgbClr val="FF0000"/>
                </a:solidFill>
              </a:rPr>
              <a:t>“Das </a:t>
            </a:r>
            <a:r>
              <a:rPr lang="en-US" sz="3800" i="1" dirty="0" err="1">
                <a:solidFill>
                  <a:srgbClr val="FF0000"/>
                </a:solidFill>
              </a:rPr>
              <a:t>Hier</a:t>
            </a:r>
            <a:r>
              <a:rPr lang="en-US" sz="3800" i="1" dirty="0">
                <a:solidFill>
                  <a:srgbClr val="FF0000"/>
                </a:solidFill>
              </a:rPr>
              <a:t> und </a:t>
            </a:r>
            <a:r>
              <a:rPr lang="en-US" sz="3800" i="1" dirty="0" err="1">
                <a:solidFill>
                  <a:srgbClr val="FF0000"/>
                </a:solidFill>
              </a:rPr>
              <a:t>Jetzt</a:t>
            </a:r>
            <a:r>
              <a:rPr lang="en-US" sz="3800" i="1" dirty="0">
                <a:solidFill>
                  <a:srgbClr val="FF0000"/>
                </a:solidFill>
              </a:rPr>
              <a:t> </a:t>
            </a:r>
            <a:r>
              <a:rPr lang="en-US" sz="3800" dirty="0">
                <a:solidFill>
                  <a:srgbClr val="FF0000"/>
                </a:solidFill>
              </a:rPr>
              <a:t>des Originals </a:t>
            </a:r>
            <a:r>
              <a:rPr lang="en-US" sz="3800" dirty="0" err="1">
                <a:solidFill>
                  <a:srgbClr val="FF0000"/>
                </a:solidFill>
              </a:rPr>
              <a:t>macht</a:t>
            </a:r>
            <a:r>
              <a:rPr lang="en-US" sz="3800" dirty="0">
                <a:solidFill>
                  <a:srgbClr val="FF0000"/>
                </a:solidFill>
              </a:rPr>
              <a:t> den </a:t>
            </a:r>
            <a:r>
              <a:rPr lang="en-US" sz="3800" dirty="0" err="1">
                <a:solidFill>
                  <a:srgbClr val="FF0000"/>
                </a:solidFill>
              </a:rPr>
              <a:t>Begriff</a:t>
            </a:r>
            <a:r>
              <a:rPr lang="en-US" sz="3800" dirty="0">
                <a:solidFill>
                  <a:srgbClr val="FF0000"/>
                </a:solidFill>
              </a:rPr>
              <a:t> seiner </a:t>
            </a:r>
            <a:r>
              <a:rPr lang="en-US" sz="3800" dirty="0" err="1">
                <a:solidFill>
                  <a:srgbClr val="FF0000"/>
                </a:solidFill>
              </a:rPr>
              <a:t>Echtheit</a:t>
            </a:r>
            <a:r>
              <a:rPr lang="en-US" sz="3800" dirty="0">
                <a:solidFill>
                  <a:srgbClr val="FF0000"/>
                </a:solidFill>
              </a:rPr>
              <a:t> </a:t>
            </a:r>
            <a:r>
              <a:rPr lang="en-US" sz="3800" dirty="0" err="1">
                <a:solidFill>
                  <a:srgbClr val="FF0000"/>
                </a:solidFill>
              </a:rPr>
              <a:t>aus.</a:t>
            </a:r>
            <a:r>
              <a:rPr lang="en-US" sz="3800" dirty="0">
                <a:solidFill>
                  <a:srgbClr val="FF0000"/>
                </a:solidFill>
              </a:rPr>
              <a:t>” (italics added) </a:t>
            </a:r>
          </a:p>
          <a:p>
            <a:pPr marL="0" indent="0">
              <a:lnSpc>
                <a:spcPct val="120000"/>
              </a:lnSpc>
              <a:spcBef>
                <a:spcPts val="0"/>
              </a:spcBef>
              <a:buNone/>
            </a:pPr>
            <a:r>
              <a:rPr lang="en-US" sz="2600" dirty="0"/>
              <a:t>(Walter Benjamin, “Das </a:t>
            </a:r>
            <a:r>
              <a:rPr lang="en-US" sz="2600" dirty="0" err="1"/>
              <a:t>Kunstwerk</a:t>
            </a:r>
            <a:r>
              <a:rPr lang="en-US" sz="2600" dirty="0"/>
              <a:t> </a:t>
            </a:r>
            <a:r>
              <a:rPr lang="en-US" sz="2600" dirty="0" err="1"/>
              <a:t>im</a:t>
            </a:r>
            <a:r>
              <a:rPr lang="en-US" sz="2600" dirty="0"/>
              <a:t> </a:t>
            </a:r>
            <a:r>
              <a:rPr lang="en-US" sz="2600" dirty="0" err="1"/>
              <a:t>Zeitalter</a:t>
            </a:r>
            <a:r>
              <a:rPr lang="en-US" sz="2600" dirty="0"/>
              <a:t> seiner </a:t>
            </a:r>
            <a:r>
              <a:rPr lang="en-US" sz="2600" dirty="0" err="1"/>
              <a:t>technischen</a:t>
            </a:r>
            <a:r>
              <a:rPr lang="en-US" sz="2600" dirty="0"/>
              <a:t> </a:t>
            </a:r>
            <a:r>
              <a:rPr lang="en-US" sz="2600" dirty="0" err="1"/>
              <a:t>Reproduzierbarkeit</a:t>
            </a:r>
            <a:r>
              <a:rPr lang="en-US" sz="2600" dirty="0"/>
              <a:t>,” in </a:t>
            </a:r>
            <a:r>
              <a:rPr lang="en-US" sz="2600" i="1" dirty="0"/>
              <a:t>Walter Benjamin, </a:t>
            </a:r>
            <a:r>
              <a:rPr lang="en-US" sz="2600" i="1" dirty="0" err="1"/>
              <a:t>Illuminationen</a:t>
            </a:r>
            <a:r>
              <a:rPr lang="en-US" sz="2600" i="1" dirty="0"/>
              <a:t>, </a:t>
            </a:r>
            <a:r>
              <a:rPr lang="en-US" sz="2600" i="1" dirty="0" err="1"/>
              <a:t>ausgewählte</a:t>
            </a:r>
            <a:r>
              <a:rPr lang="en-US" sz="2600" i="1" dirty="0"/>
              <a:t> </a:t>
            </a:r>
            <a:r>
              <a:rPr lang="en-US" sz="2600" i="1" dirty="0" err="1"/>
              <a:t>Schriften</a:t>
            </a:r>
            <a:r>
              <a:rPr lang="en-US" sz="2600" dirty="0"/>
              <a:t> [</a:t>
            </a:r>
            <a:r>
              <a:rPr lang="en-US" sz="2600" dirty="0" err="1"/>
              <a:t>Suhrkamp</a:t>
            </a:r>
            <a:r>
              <a:rPr lang="en-US" sz="2600" dirty="0"/>
              <a:t>: Frankfurt </a:t>
            </a:r>
            <a:r>
              <a:rPr lang="en-US" sz="2600" dirty="0" err="1"/>
              <a:t>a.M.</a:t>
            </a:r>
            <a:r>
              <a:rPr lang="en-US" sz="2600" dirty="0"/>
              <a:t>, 1977], 139)</a:t>
            </a:r>
          </a:p>
          <a:p>
            <a:pPr marL="0" indent="0">
              <a:buNone/>
            </a:pPr>
            <a:r>
              <a:rPr lang="en-US" sz="1900" dirty="0"/>
              <a:t>	</a:t>
            </a:r>
          </a:p>
          <a:p>
            <a:endParaRPr lang="en-US" dirty="0"/>
          </a:p>
        </p:txBody>
      </p:sp>
    </p:spTree>
    <p:extLst>
      <p:ext uri="{BB962C8B-B14F-4D97-AF65-F5344CB8AC3E}">
        <p14:creationId xmlns:p14="http://schemas.microsoft.com/office/powerpoint/2010/main" val="60203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BE35-96C3-4BEB-ACB0-7AEC06882E9A}"/>
              </a:ext>
            </a:extLst>
          </p:cNvPr>
          <p:cNvSpPr>
            <a:spLocks noGrp="1"/>
          </p:cNvSpPr>
          <p:nvPr>
            <p:ph type="title"/>
          </p:nvPr>
        </p:nvSpPr>
        <p:spPr/>
        <p:txBody>
          <a:bodyPr>
            <a:normAutofit/>
          </a:bodyPr>
          <a:lstStyle/>
          <a:p>
            <a:pPr algn="ctr"/>
            <a:r>
              <a:rPr lang="en-US" dirty="0"/>
              <a:t>The Embodiment of Techne.</a:t>
            </a:r>
            <a:br>
              <a:rPr lang="en-US" dirty="0"/>
            </a:br>
            <a:r>
              <a:rPr lang="en-US" dirty="0"/>
              <a:t>For continuing Consideration: </a:t>
            </a:r>
          </a:p>
        </p:txBody>
      </p:sp>
      <p:sp>
        <p:nvSpPr>
          <p:cNvPr id="3" name="Content Placeholder 2">
            <a:extLst>
              <a:ext uri="{FF2B5EF4-FFF2-40B4-BE49-F238E27FC236}">
                <a16:creationId xmlns:a16="http://schemas.microsoft.com/office/drawing/2014/main" id="{0191CEBB-7349-43F8-B941-92124FC26F6C}"/>
              </a:ext>
            </a:extLst>
          </p:cNvPr>
          <p:cNvSpPr>
            <a:spLocks noGrp="1"/>
          </p:cNvSpPr>
          <p:nvPr>
            <p:ph idx="1"/>
          </p:nvPr>
        </p:nvSpPr>
        <p:spPr/>
        <p:txBody>
          <a:bodyPr>
            <a:normAutofit fontScale="85000" lnSpcReduction="10000"/>
          </a:bodyPr>
          <a:lstStyle/>
          <a:p>
            <a:pPr indent="0">
              <a:lnSpc>
                <a:spcPct val="120000"/>
              </a:lnSpc>
              <a:spcBef>
                <a:spcPts val="0"/>
              </a:spcBef>
              <a:buNone/>
            </a:pPr>
            <a:r>
              <a:rPr lang="en-US" dirty="0"/>
              <a:t>--“authentic”/“authoritative” </a:t>
            </a:r>
            <a:r>
              <a:rPr lang="en-US" i="1" dirty="0" err="1"/>
              <a:t>heres</a:t>
            </a:r>
            <a:r>
              <a:rPr lang="en-US" dirty="0"/>
              <a:t> and </a:t>
            </a:r>
            <a:r>
              <a:rPr lang="en-US" i="1" dirty="0" err="1"/>
              <a:t>nows</a:t>
            </a:r>
            <a:r>
              <a:rPr lang="en-US" dirty="0"/>
              <a:t> as </a:t>
            </a:r>
            <a:r>
              <a:rPr lang="en-US" i="1" dirty="0"/>
              <a:t>within</a:t>
            </a:r>
            <a:r>
              <a:rPr lang="en-US" dirty="0"/>
              <a:t> technical reproducibility… </a:t>
            </a:r>
          </a:p>
          <a:p>
            <a:pPr indent="0">
              <a:lnSpc>
                <a:spcPct val="120000"/>
              </a:lnSpc>
              <a:spcBef>
                <a:spcPts val="0"/>
              </a:spcBef>
              <a:buNone/>
            </a:pPr>
            <a:endParaRPr lang="en-US" dirty="0"/>
          </a:p>
          <a:p>
            <a:pPr indent="0">
              <a:lnSpc>
                <a:spcPct val="120000"/>
              </a:lnSpc>
              <a:spcBef>
                <a:spcPts val="0"/>
              </a:spcBef>
              <a:buNone/>
            </a:pPr>
            <a:r>
              <a:rPr lang="en-US" dirty="0"/>
              <a:t>--authentic/authoritative </a:t>
            </a:r>
            <a:r>
              <a:rPr lang="en-US" i="1" dirty="0" err="1"/>
              <a:t>heres</a:t>
            </a:r>
            <a:r>
              <a:rPr lang="en-US" dirty="0"/>
              <a:t> and </a:t>
            </a:r>
            <a:r>
              <a:rPr lang="en-US" i="1" dirty="0" err="1"/>
              <a:t>nows</a:t>
            </a:r>
            <a:r>
              <a:rPr lang="en-US" dirty="0"/>
              <a:t> within technical reproducibility (= </a:t>
            </a:r>
            <a:r>
              <a:rPr lang="en-US" dirty="0" err="1"/>
              <a:t>technosphere</a:t>
            </a:r>
            <a:r>
              <a:rPr lang="en-US" dirty="0"/>
              <a:t>) and describable or circumscribable in terms of an </a:t>
            </a:r>
            <a:r>
              <a:rPr lang="en-US" i="1" dirty="0"/>
              <a:t>always-ongoing </a:t>
            </a:r>
            <a:r>
              <a:rPr lang="en-US" i="1" dirty="0" err="1"/>
              <a:t>madeness</a:t>
            </a:r>
            <a:r>
              <a:rPr lang="en-US" i="1" dirty="0"/>
              <a:t>/making</a:t>
            </a:r>
            <a:r>
              <a:rPr lang="en-US" dirty="0"/>
              <a:t> </a:t>
            </a:r>
            <a:r>
              <a:rPr lang="en-US" i="1" dirty="0"/>
              <a:t>of things…</a:t>
            </a:r>
            <a:endParaRPr lang="en-US" dirty="0"/>
          </a:p>
          <a:p>
            <a:pPr indent="0">
              <a:lnSpc>
                <a:spcPct val="120000"/>
              </a:lnSpc>
              <a:spcBef>
                <a:spcPts val="0"/>
              </a:spcBef>
              <a:buNone/>
            </a:pPr>
            <a:endParaRPr lang="en-US" i="1" dirty="0"/>
          </a:p>
          <a:p>
            <a:pPr indent="0">
              <a:lnSpc>
                <a:spcPct val="120000"/>
              </a:lnSpc>
              <a:spcBef>
                <a:spcPts val="0"/>
              </a:spcBef>
              <a:buNone/>
            </a:pPr>
            <a:r>
              <a:rPr lang="en-US" i="1" dirty="0"/>
              <a:t>-- </a:t>
            </a:r>
            <a:r>
              <a:rPr lang="en-US" dirty="0"/>
              <a:t>an</a:t>
            </a:r>
            <a:r>
              <a:rPr lang="en-US" i="1" dirty="0"/>
              <a:t> always-ongoing </a:t>
            </a:r>
            <a:r>
              <a:rPr lang="en-US" i="1" dirty="0" err="1"/>
              <a:t>madeness</a:t>
            </a:r>
            <a:r>
              <a:rPr lang="en-US" i="1" dirty="0"/>
              <a:t>/making of things</a:t>
            </a:r>
            <a:r>
              <a:rPr lang="en-US" dirty="0"/>
              <a:t> made more precise binarily or “digitally” as relations of eternal and immediate, infinite and infinitesimal, in order to accommodate different, even opposing or mutually exclusive authoritative/authentic </a:t>
            </a:r>
            <a:r>
              <a:rPr lang="en-US" i="1" dirty="0" err="1"/>
              <a:t>heres</a:t>
            </a:r>
            <a:r>
              <a:rPr lang="en-US" dirty="0"/>
              <a:t> and </a:t>
            </a:r>
            <a:r>
              <a:rPr lang="en-US" i="1" dirty="0" err="1"/>
              <a:t>nows</a:t>
            </a:r>
            <a:r>
              <a:rPr lang="en-US" dirty="0"/>
              <a:t>?...   </a:t>
            </a:r>
          </a:p>
          <a:p>
            <a:pPr marL="0" indent="0">
              <a:buNone/>
            </a:pPr>
            <a:endParaRPr lang="en-US" dirty="0"/>
          </a:p>
        </p:txBody>
      </p:sp>
    </p:spTree>
    <p:extLst>
      <p:ext uri="{BB962C8B-B14F-4D97-AF65-F5344CB8AC3E}">
        <p14:creationId xmlns:p14="http://schemas.microsoft.com/office/powerpoint/2010/main" val="819981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3B2F-D46D-492C-8CCD-CC9FBBDD4256}"/>
              </a:ext>
            </a:extLst>
          </p:cNvPr>
          <p:cNvSpPr>
            <a:spLocks noGrp="1"/>
          </p:cNvSpPr>
          <p:nvPr>
            <p:ph type="title"/>
          </p:nvPr>
        </p:nvSpPr>
        <p:spPr>
          <a:xfrm>
            <a:off x="838200" y="365125"/>
            <a:ext cx="10515600" cy="1689306"/>
          </a:xfrm>
        </p:spPr>
        <p:txBody>
          <a:bodyPr>
            <a:normAutofit fontScale="90000"/>
          </a:bodyPr>
          <a:lstStyle/>
          <a:p>
            <a:pPr algn="ctr"/>
            <a:r>
              <a:rPr lang="en-US" dirty="0"/>
              <a:t>Sequential References to Images </a:t>
            </a:r>
            <a:br>
              <a:rPr lang="en-US" dirty="0"/>
            </a:br>
            <a:r>
              <a:rPr lang="en-US" dirty="0"/>
              <a:t>and Texts by PowerPoint Slide</a:t>
            </a:r>
            <a:br>
              <a:rPr lang="en-US" dirty="0"/>
            </a:br>
            <a:endParaRPr lang="en-US" dirty="0"/>
          </a:p>
        </p:txBody>
      </p:sp>
      <p:sp>
        <p:nvSpPr>
          <p:cNvPr id="3" name="Content Placeholder 2">
            <a:extLst>
              <a:ext uri="{FF2B5EF4-FFF2-40B4-BE49-F238E27FC236}">
                <a16:creationId xmlns:a16="http://schemas.microsoft.com/office/drawing/2014/main" id="{63A94BF2-5110-494B-A0C2-2F8EE1F1CF34}"/>
              </a:ext>
            </a:extLst>
          </p:cNvPr>
          <p:cNvSpPr>
            <a:spLocks noGrp="1"/>
          </p:cNvSpPr>
          <p:nvPr>
            <p:ph idx="1"/>
          </p:nvPr>
        </p:nvSpPr>
        <p:spPr>
          <a:xfrm>
            <a:off x="838200" y="1662545"/>
            <a:ext cx="10515600" cy="4963886"/>
          </a:xfrm>
        </p:spPr>
        <p:txBody>
          <a:bodyPr>
            <a:normAutofit fontScale="47500" lnSpcReduction="20000"/>
          </a:bodyPr>
          <a:lstStyle/>
          <a:p>
            <a:pPr marL="0" indent="0">
              <a:buNone/>
            </a:pPr>
            <a:endParaRPr lang="en-US" dirty="0"/>
          </a:p>
          <a:p>
            <a:pPr marL="0" indent="0">
              <a:lnSpc>
                <a:spcPct val="120000"/>
              </a:lnSpc>
              <a:spcBef>
                <a:spcPts val="0"/>
              </a:spcBef>
              <a:buNone/>
            </a:pPr>
            <a:r>
              <a:rPr lang="en-US" sz="3400" dirty="0"/>
              <a:t>Slide 1:</a:t>
            </a:r>
          </a:p>
          <a:p>
            <a:pPr marL="0" indent="0">
              <a:lnSpc>
                <a:spcPct val="120000"/>
              </a:lnSpc>
              <a:spcBef>
                <a:spcPts val="0"/>
              </a:spcBef>
              <a:buNone/>
            </a:pPr>
            <a:r>
              <a:rPr lang="en-US" sz="3400" dirty="0"/>
              <a:t>Luther/God/Bible image: </a:t>
            </a:r>
            <a:r>
              <a:rPr lang="en-US" sz="3400" dirty="0">
                <a:hlinkClick r:id="rId2"/>
              </a:rPr>
              <a:t>https://www.google.com/</a:t>
            </a:r>
            <a:r>
              <a:rPr lang="en-US" sz="3400" dirty="0" err="1">
                <a:hlinkClick r:id="rId2"/>
              </a:rPr>
              <a:t>search?rlz</a:t>
            </a:r>
            <a:r>
              <a:rPr lang="en-US" sz="3400" dirty="0">
                <a:hlinkClick r:id="rId2"/>
              </a:rPr>
              <a:t>=1C1EJFA_enUS772US774&amp;biw=2049&amp;bih=937&amp;tbm=</a:t>
            </a:r>
            <a:r>
              <a:rPr lang="en-US" sz="3400" dirty="0" err="1">
                <a:hlinkClick r:id="rId2"/>
              </a:rPr>
              <a:t>isch&amp;sa</a:t>
            </a:r>
            <a:r>
              <a:rPr lang="en-US" sz="3400" dirty="0">
                <a:hlinkClick r:id="rId2"/>
              </a:rPr>
              <a:t>=1&amp;ei=B36uXM7qGM6UtQW6g6z4Bw&amp;q=</a:t>
            </a:r>
            <a:r>
              <a:rPr lang="en-US" sz="3400" dirty="0" err="1">
                <a:hlinkClick r:id="rId2"/>
              </a:rPr>
              <a:t>luther+bible+translation&amp;oq</a:t>
            </a:r>
            <a:r>
              <a:rPr lang="en-US" sz="3400" dirty="0">
                <a:hlinkClick r:id="rId2"/>
              </a:rPr>
              <a:t>=</a:t>
            </a:r>
            <a:r>
              <a:rPr lang="en-US" sz="3400" dirty="0" err="1">
                <a:hlinkClick r:id="rId2"/>
              </a:rPr>
              <a:t>luther+bible</a:t>
            </a:r>
            <a:r>
              <a:rPr lang="en-US" sz="3400" dirty="0">
                <a:hlinkClick r:id="rId2"/>
              </a:rPr>
              <a:t>+&amp;</a:t>
            </a:r>
            <a:r>
              <a:rPr lang="en-US" sz="3400" dirty="0" err="1">
                <a:hlinkClick r:id="rId2"/>
              </a:rPr>
              <a:t>gs_l</a:t>
            </a:r>
            <a:r>
              <a:rPr lang="en-US" sz="3400" dirty="0">
                <a:hlinkClick r:id="rId2"/>
              </a:rPr>
              <a:t>=img.1.0.0l2j0i30j0i5i30l3j0i8i30l4.228346.234707..237340...0.0..0.175.2613.23j5......1....1..gws-wiz-img.......0i24.KLdkL-e8hVA#imgrc=zjOXyCvVSjQ5GM:</a:t>
            </a:r>
            <a:endParaRPr lang="en-US" sz="3400" dirty="0"/>
          </a:p>
          <a:p>
            <a:pPr marL="0" indent="0">
              <a:lnSpc>
                <a:spcPct val="120000"/>
              </a:lnSpc>
              <a:spcBef>
                <a:spcPts val="0"/>
              </a:spcBef>
              <a:buNone/>
            </a:pPr>
            <a:endParaRPr lang="en-US" sz="3400" dirty="0"/>
          </a:p>
          <a:p>
            <a:pPr marL="0" indent="0">
              <a:lnSpc>
                <a:spcPct val="120000"/>
              </a:lnSpc>
              <a:spcBef>
                <a:spcPts val="0"/>
              </a:spcBef>
              <a:buNone/>
            </a:pPr>
            <a:r>
              <a:rPr lang="en-US" sz="3400" dirty="0"/>
              <a:t>Slide 2:</a:t>
            </a:r>
          </a:p>
          <a:p>
            <a:pPr marL="0" indent="0">
              <a:lnSpc>
                <a:spcPct val="120000"/>
              </a:lnSpc>
              <a:spcBef>
                <a:spcPts val="0"/>
              </a:spcBef>
              <a:buNone/>
            </a:pPr>
            <a:r>
              <a:rPr lang="en-US" sz="3400" dirty="0"/>
              <a:t>“The Work of Art in the Age of Mechanical Reproduction,” translated by Harry </a:t>
            </a:r>
            <a:r>
              <a:rPr lang="en-US" sz="3400" dirty="0" err="1"/>
              <a:t>Zohn</a:t>
            </a:r>
            <a:r>
              <a:rPr lang="en-US" sz="3400" dirty="0"/>
              <a:t>, from the 1935 essay in </a:t>
            </a:r>
            <a:r>
              <a:rPr lang="en-US" sz="3400" i="1" dirty="0"/>
              <a:t>Illuminations</a:t>
            </a:r>
            <a:r>
              <a:rPr lang="en-US" sz="3400" dirty="0"/>
              <a:t> edited by Hannah Arendt (New York: </a:t>
            </a:r>
            <a:r>
              <a:rPr lang="en-US" sz="3400" dirty="0" err="1"/>
              <a:t>Schocken</a:t>
            </a:r>
            <a:r>
              <a:rPr lang="en-US" sz="3400" dirty="0"/>
              <a:t> Books), 1969: </a:t>
            </a:r>
            <a:r>
              <a:rPr lang="en-US" sz="3400" dirty="0">
                <a:hlinkClick r:id="rId3"/>
              </a:rPr>
              <a:t>http://web.mit.edu/allanmc/www/benjamin.pdf</a:t>
            </a:r>
            <a:r>
              <a:rPr lang="en-US" sz="3400" dirty="0"/>
              <a:t>; essay section numbers in which passages are located are henceforth indicated on the PPT slides.</a:t>
            </a:r>
          </a:p>
          <a:p>
            <a:pPr marL="0" indent="0">
              <a:lnSpc>
                <a:spcPct val="120000"/>
              </a:lnSpc>
              <a:spcBef>
                <a:spcPts val="0"/>
              </a:spcBef>
              <a:buNone/>
            </a:pPr>
            <a:r>
              <a:rPr lang="en-US" sz="3400" dirty="0"/>
              <a:t>Walter Benjamin, “Das </a:t>
            </a:r>
            <a:r>
              <a:rPr lang="en-US" sz="3400" dirty="0" err="1"/>
              <a:t>Kunstwerk</a:t>
            </a:r>
            <a:r>
              <a:rPr lang="en-US" sz="3400" dirty="0"/>
              <a:t> </a:t>
            </a:r>
            <a:r>
              <a:rPr lang="en-US" sz="3400" dirty="0" err="1"/>
              <a:t>im</a:t>
            </a:r>
            <a:r>
              <a:rPr lang="en-US" sz="3400" dirty="0"/>
              <a:t> </a:t>
            </a:r>
            <a:r>
              <a:rPr lang="en-US" sz="3400" dirty="0" err="1"/>
              <a:t>Zeitalter</a:t>
            </a:r>
            <a:r>
              <a:rPr lang="en-US" sz="3400" dirty="0"/>
              <a:t> seiner </a:t>
            </a:r>
            <a:r>
              <a:rPr lang="en-US" sz="3400" dirty="0" err="1"/>
              <a:t>technischen</a:t>
            </a:r>
            <a:r>
              <a:rPr lang="en-US" sz="3400" dirty="0"/>
              <a:t> </a:t>
            </a:r>
            <a:r>
              <a:rPr lang="en-US" sz="3400" dirty="0" err="1"/>
              <a:t>Reproduzierbarkeit</a:t>
            </a:r>
            <a:r>
              <a:rPr lang="en-US" sz="3400" dirty="0"/>
              <a:t>,” in </a:t>
            </a:r>
            <a:r>
              <a:rPr lang="en-US" sz="3400" i="1" dirty="0"/>
              <a:t>Walter Benjamin, </a:t>
            </a:r>
            <a:r>
              <a:rPr lang="en-US" sz="3400" i="1" dirty="0" err="1"/>
              <a:t>Illuminationen</a:t>
            </a:r>
            <a:r>
              <a:rPr lang="en-US" sz="3400" i="1" dirty="0"/>
              <a:t>, </a:t>
            </a:r>
            <a:r>
              <a:rPr lang="en-US" sz="3400" i="1" dirty="0" err="1"/>
              <a:t>ausgewählte</a:t>
            </a:r>
            <a:r>
              <a:rPr lang="en-US" sz="3400" i="1" dirty="0"/>
              <a:t> </a:t>
            </a:r>
            <a:r>
              <a:rPr lang="en-US" sz="3400" i="1" dirty="0" err="1"/>
              <a:t>Schriften</a:t>
            </a:r>
            <a:r>
              <a:rPr lang="en-US" sz="3400" dirty="0"/>
              <a:t> [</a:t>
            </a:r>
            <a:r>
              <a:rPr lang="en-US" sz="3400" dirty="0" err="1"/>
              <a:t>Suhrkamp</a:t>
            </a:r>
            <a:r>
              <a:rPr lang="en-US" sz="3400" dirty="0"/>
              <a:t>: Frankfurt </a:t>
            </a:r>
            <a:r>
              <a:rPr lang="en-US" sz="3400" dirty="0" err="1"/>
              <a:t>a.M.</a:t>
            </a:r>
            <a:r>
              <a:rPr lang="en-US" sz="3400" dirty="0"/>
              <a:t>, 1977], 136-169; here 139); page numbers henceforth indicated on the PPT slides.</a:t>
            </a:r>
          </a:p>
          <a:p>
            <a:pPr marL="0" indent="0">
              <a:lnSpc>
                <a:spcPct val="120000"/>
              </a:lnSpc>
              <a:spcBef>
                <a:spcPts val="0"/>
              </a:spcBef>
              <a:buNone/>
            </a:pPr>
            <a:r>
              <a:rPr lang="en-US" sz="3400" dirty="0"/>
              <a:t> </a:t>
            </a:r>
          </a:p>
          <a:p>
            <a:pPr marL="0" indent="0">
              <a:lnSpc>
                <a:spcPct val="120000"/>
              </a:lnSpc>
              <a:spcBef>
                <a:spcPts val="0"/>
              </a:spcBef>
              <a:buNone/>
            </a:pPr>
            <a:r>
              <a:rPr lang="en-US" sz="3400" dirty="0"/>
              <a:t> Slide 8:</a:t>
            </a:r>
          </a:p>
          <a:p>
            <a:pPr marL="0" indent="0">
              <a:lnSpc>
                <a:spcPct val="120000"/>
              </a:lnSpc>
              <a:spcBef>
                <a:spcPts val="0"/>
              </a:spcBef>
              <a:buNone/>
            </a:pPr>
            <a:r>
              <a:rPr lang="en-US" sz="3400" dirty="0"/>
              <a:t>Image from </a:t>
            </a:r>
            <a:r>
              <a:rPr lang="en-US" sz="3400" u="sng" dirty="0" err="1">
                <a:hlinkClick r:id="rId4"/>
              </a:rPr>
              <a:t>From</a:t>
            </a:r>
            <a:r>
              <a:rPr lang="en-US" sz="3400" u="sng" dirty="0">
                <a:hlinkClick r:id="rId4"/>
              </a:rPr>
              <a:t> “Evolution of the Human Hand: The Role of Throwing and Clubbing,” Richard W. Young https://www.ncbi.nlm.nih. gov/</a:t>
            </a:r>
            <a:r>
              <a:rPr lang="en-US" sz="3400" u="sng" dirty="0" err="1">
                <a:hlinkClick r:id="rId4"/>
              </a:rPr>
              <a:t>pmc</a:t>
            </a:r>
            <a:r>
              <a:rPr lang="en-US" sz="3400" u="sng" dirty="0">
                <a:hlinkClick r:id="rId4"/>
              </a:rPr>
              <a:t>/articles/PMC1571064/</a:t>
            </a:r>
            <a:endParaRPr lang="en-US" sz="3400" dirty="0"/>
          </a:p>
          <a:p>
            <a:pPr marL="0" indent="0">
              <a:lnSpc>
                <a:spcPct val="120000"/>
              </a:lnSpc>
              <a:spcBef>
                <a:spcPts val="0"/>
              </a:spcBef>
              <a:buNone/>
            </a:pPr>
            <a:r>
              <a:rPr lang="en-US" dirty="0"/>
              <a:t> </a:t>
            </a:r>
          </a:p>
          <a:p>
            <a:endParaRPr lang="en-US" dirty="0"/>
          </a:p>
        </p:txBody>
      </p:sp>
    </p:spTree>
    <p:extLst>
      <p:ext uri="{BB962C8B-B14F-4D97-AF65-F5344CB8AC3E}">
        <p14:creationId xmlns:p14="http://schemas.microsoft.com/office/powerpoint/2010/main" val="1355918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A196-609D-45B7-8289-2FC75B8F0C43}"/>
              </a:ext>
            </a:extLst>
          </p:cNvPr>
          <p:cNvSpPr>
            <a:spLocks noGrp="1"/>
          </p:cNvSpPr>
          <p:nvPr>
            <p:ph type="title"/>
          </p:nvPr>
        </p:nvSpPr>
        <p:spPr>
          <a:xfrm>
            <a:off x="838200" y="365126"/>
            <a:ext cx="10515600" cy="656152"/>
          </a:xfrm>
        </p:spPr>
        <p:txBody>
          <a:bodyPr>
            <a:normAutofit fontScale="90000"/>
          </a:bodyPr>
          <a:lstStyle/>
          <a:p>
            <a:pPr algn="ctr"/>
            <a:r>
              <a:rPr lang="en-US" dirty="0"/>
              <a:t>Sequential References to Images </a:t>
            </a:r>
            <a:br>
              <a:rPr lang="en-US" dirty="0"/>
            </a:br>
            <a:r>
              <a:rPr lang="en-US" dirty="0"/>
              <a:t>and Texts by PowerPoint Slide</a:t>
            </a:r>
          </a:p>
        </p:txBody>
      </p:sp>
      <p:sp>
        <p:nvSpPr>
          <p:cNvPr id="3" name="Content Placeholder 2">
            <a:extLst>
              <a:ext uri="{FF2B5EF4-FFF2-40B4-BE49-F238E27FC236}">
                <a16:creationId xmlns:a16="http://schemas.microsoft.com/office/drawing/2014/main" id="{4BA2FD5F-E64E-4B54-BA9A-3C2AD6A1A182}"/>
              </a:ext>
            </a:extLst>
          </p:cNvPr>
          <p:cNvSpPr>
            <a:spLocks noGrp="1"/>
          </p:cNvSpPr>
          <p:nvPr>
            <p:ph idx="1"/>
          </p:nvPr>
        </p:nvSpPr>
        <p:spPr>
          <a:xfrm>
            <a:off x="838200" y="1520042"/>
            <a:ext cx="10515600" cy="4750129"/>
          </a:xfrm>
        </p:spPr>
        <p:txBody>
          <a:bodyPr>
            <a:normAutofit fontScale="70000" lnSpcReduction="20000"/>
          </a:bodyPr>
          <a:lstStyle/>
          <a:p>
            <a:pPr marL="0" indent="0">
              <a:buNone/>
            </a:pPr>
            <a:endParaRPr lang="en-US" dirty="0"/>
          </a:p>
          <a:p>
            <a:pPr marL="0" indent="0">
              <a:lnSpc>
                <a:spcPct val="120000"/>
              </a:lnSpc>
              <a:spcBef>
                <a:spcPts val="0"/>
              </a:spcBef>
              <a:buNone/>
            </a:pPr>
            <a:r>
              <a:rPr lang="en-US" sz="2300" dirty="0"/>
              <a:t>Slide 9:</a:t>
            </a:r>
          </a:p>
          <a:p>
            <a:pPr marL="0" indent="0">
              <a:lnSpc>
                <a:spcPct val="120000"/>
              </a:lnSpc>
              <a:spcBef>
                <a:spcPts val="0"/>
              </a:spcBef>
              <a:buNone/>
            </a:pPr>
            <a:r>
              <a:rPr lang="en-US" sz="2300" dirty="0"/>
              <a:t>Image Detail from Michelangelo, Sistine Chapel, Creation: </a:t>
            </a:r>
            <a:r>
              <a:rPr lang="en-US" sz="2300" dirty="0">
                <a:hlinkClick r:id="rId2"/>
              </a:rPr>
              <a:t>https://www.google.com/search?q=sistine+chapel+ceiling+creation&amp;source=lnms&amp;tbm=isch&amp;sa=X&amp;ved=0ahUKEwi7uu7a1cXhAhWj44MKHRlaD1YQ_AUIDigB&amp;biw=1821&amp;bih=868#imgrc=xTL83ogjSt76EM</a:t>
            </a:r>
            <a:r>
              <a:rPr lang="en-US" sz="2300" dirty="0"/>
              <a:t>: </a:t>
            </a:r>
          </a:p>
          <a:p>
            <a:pPr marL="0" indent="0">
              <a:lnSpc>
                <a:spcPct val="120000"/>
              </a:lnSpc>
              <a:spcBef>
                <a:spcPts val="0"/>
              </a:spcBef>
              <a:buNone/>
            </a:pPr>
            <a:endParaRPr lang="en-US" sz="2300" dirty="0"/>
          </a:p>
          <a:p>
            <a:pPr marL="0" indent="0">
              <a:lnSpc>
                <a:spcPct val="120000"/>
              </a:lnSpc>
              <a:spcBef>
                <a:spcPts val="0"/>
              </a:spcBef>
              <a:buNone/>
            </a:pPr>
            <a:r>
              <a:rPr lang="en-US" sz="2300" dirty="0"/>
              <a:t>Slide 10:</a:t>
            </a:r>
          </a:p>
          <a:p>
            <a:pPr marL="0" indent="0">
              <a:lnSpc>
                <a:spcPct val="120000"/>
              </a:lnSpc>
              <a:spcBef>
                <a:spcPts val="0"/>
              </a:spcBef>
              <a:buNone/>
            </a:pPr>
            <a:r>
              <a:rPr lang="en-US" sz="2300" dirty="0"/>
              <a:t>Robotic hand:</a:t>
            </a:r>
          </a:p>
          <a:p>
            <a:pPr marL="0" indent="0">
              <a:lnSpc>
                <a:spcPct val="120000"/>
              </a:lnSpc>
              <a:spcBef>
                <a:spcPts val="0"/>
              </a:spcBef>
              <a:buNone/>
            </a:pPr>
            <a:r>
              <a:rPr lang="en-US" sz="2300" u="sng" dirty="0">
                <a:hlinkClick r:id="rId3"/>
              </a:rPr>
              <a:t>https://www.nytimes.com/interactive/2018/07/30/technology/robot-hands.html</a:t>
            </a:r>
            <a:endParaRPr lang="en-US" sz="2300" dirty="0"/>
          </a:p>
          <a:p>
            <a:pPr marL="0" indent="0">
              <a:lnSpc>
                <a:spcPct val="120000"/>
              </a:lnSpc>
              <a:spcBef>
                <a:spcPts val="0"/>
              </a:spcBef>
              <a:buNone/>
            </a:pPr>
            <a:r>
              <a:rPr lang="en-US" sz="2300" dirty="0"/>
              <a:t> </a:t>
            </a:r>
          </a:p>
          <a:p>
            <a:pPr marL="0" indent="0">
              <a:lnSpc>
                <a:spcPct val="120000"/>
              </a:lnSpc>
              <a:spcBef>
                <a:spcPts val="0"/>
              </a:spcBef>
              <a:buNone/>
            </a:pPr>
            <a:r>
              <a:rPr lang="en-US" sz="2300" dirty="0"/>
              <a:t>Slide 11:</a:t>
            </a:r>
          </a:p>
          <a:p>
            <a:pPr marL="0" lvl="0" indent="0">
              <a:lnSpc>
                <a:spcPct val="120000"/>
              </a:lnSpc>
              <a:spcBef>
                <a:spcPts val="0"/>
              </a:spcBef>
              <a:buNone/>
            </a:pPr>
            <a:r>
              <a:rPr lang="en-US" sz="2300" dirty="0"/>
              <a:t>Club/knife:  </a:t>
            </a:r>
            <a:r>
              <a:rPr lang="en-US" sz="2300" u="sng" dirty="0">
                <a:hlinkClick r:id="rId4"/>
              </a:rPr>
              <a:t>Sacrifice pichttps://juicyecumenism.com/2016/09/14/christendom-human-sacrifice/</a:t>
            </a:r>
            <a:endParaRPr lang="en-US" sz="2300" dirty="0"/>
          </a:p>
          <a:p>
            <a:pPr marL="0" lvl="0" indent="0">
              <a:lnSpc>
                <a:spcPct val="120000"/>
              </a:lnSpc>
              <a:spcBef>
                <a:spcPts val="0"/>
              </a:spcBef>
              <a:buNone/>
            </a:pPr>
            <a:r>
              <a:rPr lang="en-US" sz="2300" u="sng" dirty="0">
                <a:hlinkClick r:id="rId5"/>
              </a:rPr>
              <a:t>https://historical.ha.com/itm/american-indian-art/pipes-tools-and-weapons/plains-quilled-stone-headed-club-and-knife-in-a-quilled-sheath-circa-nineteenth-century-total-3-items-/a/6101-44200.s</a:t>
            </a:r>
            <a:endParaRPr lang="en-US" sz="2300" dirty="0"/>
          </a:p>
          <a:p>
            <a:pPr marL="0" indent="0">
              <a:lnSpc>
                <a:spcPct val="120000"/>
              </a:lnSpc>
              <a:spcBef>
                <a:spcPts val="0"/>
              </a:spcBef>
              <a:buNone/>
            </a:pPr>
            <a:endParaRPr lang="en-US" sz="2300" dirty="0"/>
          </a:p>
          <a:p>
            <a:pPr marL="0" indent="0">
              <a:lnSpc>
                <a:spcPct val="120000"/>
              </a:lnSpc>
              <a:spcBef>
                <a:spcPts val="0"/>
              </a:spcBef>
              <a:buNone/>
            </a:pPr>
            <a:r>
              <a:rPr lang="en-US" sz="2300" dirty="0" err="1"/>
              <a:t>Sefer</a:t>
            </a:r>
            <a:r>
              <a:rPr lang="en-US" sz="2300" dirty="0"/>
              <a:t> Torah image (detail): </a:t>
            </a:r>
            <a:r>
              <a:rPr lang="en-US" sz="2300" u="sng" dirty="0">
                <a:hlinkClick r:id="rId6"/>
              </a:rPr>
              <a:t>https://www.google.com/search?q=sefer+torah&amp;rlz=1C1EJFA_enUS772US774&amp;source=lnms&amp;tbm=isch&amp;sa=X&amp;ved=0ahUKEwi3-qaT2cXhAhWRmOAKHbm9CsgQ_AUIDygC&amp;biw=2049&amp;bih=937&amp;dpr=0.67#imgrc=-IRalh6x7-hSSM:</a:t>
            </a:r>
            <a:endParaRPr lang="en-US" sz="2300" dirty="0"/>
          </a:p>
          <a:p>
            <a:pPr marL="0" indent="0">
              <a:lnSpc>
                <a:spcPct val="120000"/>
              </a:lnSpc>
              <a:spcBef>
                <a:spcPts val="0"/>
              </a:spcBef>
              <a:buNone/>
            </a:pPr>
            <a:endParaRPr lang="en-US" dirty="0"/>
          </a:p>
          <a:p>
            <a:endParaRPr lang="en-US" dirty="0"/>
          </a:p>
        </p:txBody>
      </p:sp>
    </p:spTree>
    <p:extLst>
      <p:ext uri="{BB962C8B-B14F-4D97-AF65-F5344CB8AC3E}">
        <p14:creationId xmlns:p14="http://schemas.microsoft.com/office/powerpoint/2010/main" val="835983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2ABF-98A2-415C-9742-C2D90E8353ED}"/>
              </a:ext>
            </a:extLst>
          </p:cNvPr>
          <p:cNvSpPr>
            <a:spLocks noGrp="1"/>
          </p:cNvSpPr>
          <p:nvPr>
            <p:ph type="title"/>
          </p:nvPr>
        </p:nvSpPr>
        <p:spPr>
          <a:xfrm>
            <a:off x="838200" y="225632"/>
            <a:ext cx="10515600" cy="1199408"/>
          </a:xfrm>
        </p:spPr>
        <p:txBody>
          <a:bodyPr>
            <a:normAutofit fontScale="90000"/>
          </a:bodyPr>
          <a:lstStyle/>
          <a:p>
            <a:pPr algn="ctr"/>
            <a:r>
              <a:rPr lang="en-US" dirty="0"/>
              <a:t>Sequential References to Images </a:t>
            </a:r>
            <a:br>
              <a:rPr lang="en-US" dirty="0"/>
            </a:br>
            <a:r>
              <a:rPr lang="en-US" dirty="0"/>
              <a:t>and Texts by PowerPoint Slide</a:t>
            </a:r>
          </a:p>
        </p:txBody>
      </p:sp>
      <p:sp>
        <p:nvSpPr>
          <p:cNvPr id="3" name="Content Placeholder 2">
            <a:extLst>
              <a:ext uri="{FF2B5EF4-FFF2-40B4-BE49-F238E27FC236}">
                <a16:creationId xmlns:a16="http://schemas.microsoft.com/office/drawing/2014/main" id="{5D1B9B4B-8C19-4BC2-ABA3-FE7FFD0C5DF7}"/>
              </a:ext>
            </a:extLst>
          </p:cNvPr>
          <p:cNvSpPr>
            <a:spLocks noGrp="1"/>
          </p:cNvSpPr>
          <p:nvPr>
            <p:ph idx="1"/>
          </p:nvPr>
        </p:nvSpPr>
        <p:spPr>
          <a:xfrm>
            <a:off x="838200" y="1531917"/>
            <a:ext cx="10515600" cy="5652653"/>
          </a:xfrm>
        </p:spPr>
        <p:txBody>
          <a:bodyPr>
            <a:normAutofit fontScale="47500" lnSpcReduction="20000"/>
          </a:bodyPr>
          <a:lstStyle/>
          <a:p>
            <a:pPr marL="0" indent="0">
              <a:lnSpc>
                <a:spcPct val="120000"/>
              </a:lnSpc>
              <a:spcBef>
                <a:spcPts val="0"/>
              </a:spcBef>
              <a:buNone/>
            </a:pPr>
            <a:r>
              <a:rPr lang="en-US" sz="2900" dirty="0"/>
              <a:t>Slide 11 (continued):</a:t>
            </a:r>
          </a:p>
          <a:p>
            <a:pPr marL="0" indent="0">
              <a:lnSpc>
                <a:spcPct val="120000"/>
              </a:lnSpc>
              <a:spcBef>
                <a:spcPts val="0"/>
              </a:spcBef>
              <a:buNone/>
            </a:pPr>
            <a:r>
              <a:rPr lang="en-US" sz="2900" dirty="0"/>
              <a:t>Vulgate Bible (Codex </a:t>
            </a:r>
            <a:r>
              <a:rPr lang="en-US" sz="2900" dirty="0" err="1"/>
              <a:t>Amiatinus</a:t>
            </a:r>
            <a:r>
              <a:rPr lang="en-US" sz="2900" dirty="0"/>
              <a:t>) image (detail): </a:t>
            </a:r>
            <a:r>
              <a:rPr lang="en-US" sz="2900" u="sng" dirty="0">
                <a:hlinkClick r:id="rId2"/>
              </a:rPr>
              <a:t>https://www.google.com/search?q=codex+amiatinus&amp;rlz=1C1EJFA_enUS772US774&amp;source=lnms&amp;tbm=isch&amp;sa=X&amp;ved=0ahUKEwiJipPO2MXhAhUOVN8KHe0TD4sQ_AUIDigB&amp;biw=966&amp;bih=922#imgrc=gSiMfI2JNe20MM:</a:t>
            </a:r>
            <a:endParaRPr lang="en-US" sz="2900" dirty="0"/>
          </a:p>
          <a:p>
            <a:pPr marL="0" indent="0">
              <a:lnSpc>
                <a:spcPct val="120000"/>
              </a:lnSpc>
              <a:spcBef>
                <a:spcPts val="0"/>
              </a:spcBef>
              <a:buNone/>
            </a:pPr>
            <a:endParaRPr lang="en-US" sz="2900" dirty="0"/>
          </a:p>
          <a:p>
            <a:pPr marL="0" indent="0">
              <a:lnSpc>
                <a:spcPct val="120000"/>
              </a:lnSpc>
              <a:spcBef>
                <a:spcPts val="0"/>
              </a:spcBef>
              <a:buNone/>
            </a:pPr>
            <a:r>
              <a:rPr lang="en-US" sz="2900" dirty="0"/>
              <a:t>Printing Press image (detail): </a:t>
            </a:r>
            <a:r>
              <a:rPr lang="en-US" sz="2900" u="sng" dirty="0">
                <a:hlinkClick r:id="rId3"/>
              </a:rPr>
              <a:t>https://commons.wikimedia.org/w/index.php?curid=16412858</a:t>
            </a:r>
            <a:endParaRPr lang="en-US" sz="2900" dirty="0"/>
          </a:p>
          <a:p>
            <a:pPr marL="0" indent="0">
              <a:lnSpc>
                <a:spcPct val="120000"/>
              </a:lnSpc>
              <a:spcBef>
                <a:spcPts val="0"/>
              </a:spcBef>
              <a:buNone/>
            </a:pPr>
            <a:endParaRPr lang="en-US" sz="2900" dirty="0"/>
          </a:p>
          <a:p>
            <a:pPr marL="0" indent="0">
              <a:lnSpc>
                <a:spcPct val="120000"/>
              </a:lnSpc>
              <a:spcBef>
                <a:spcPts val="0"/>
              </a:spcBef>
              <a:buNone/>
            </a:pPr>
            <a:r>
              <a:rPr lang="en-US" sz="2900" dirty="0"/>
              <a:t>Slide 12:</a:t>
            </a:r>
          </a:p>
          <a:p>
            <a:pPr marL="0" indent="0">
              <a:lnSpc>
                <a:spcPct val="120000"/>
              </a:lnSpc>
              <a:spcBef>
                <a:spcPts val="0"/>
              </a:spcBef>
              <a:buNone/>
            </a:pPr>
            <a:r>
              <a:rPr lang="en-US" sz="2900" dirty="0"/>
              <a:t>Brenda Lewis, </a:t>
            </a:r>
            <a:r>
              <a:rPr lang="en-US" sz="2900" i="1" dirty="0"/>
              <a:t>Ritual Sacrifice: An Illustrated History</a:t>
            </a:r>
            <a:r>
              <a:rPr lang="en-US" sz="2900" dirty="0"/>
              <a:t>, Sutton: Gloucestershire, 2001.</a:t>
            </a:r>
          </a:p>
          <a:p>
            <a:pPr marL="0" indent="0">
              <a:lnSpc>
                <a:spcPct val="120000"/>
              </a:lnSpc>
              <a:spcBef>
                <a:spcPts val="0"/>
              </a:spcBef>
              <a:buNone/>
            </a:pPr>
            <a:endParaRPr lang="en-US" sz="2900" dirty="0"/>
          </a:p>
          <a:p>
            <a:pPr marL="0" indent="0">
              <a:lnSpc>
                <a:spcPct val="120000"/>
              </a:lnSpc>
              <a:spcBef>
                <a:spcPts val="0"/>
              </a:spcBef>
              <a:buNone/>
            </a:pPr>
            <a:r>
              <a:rPr lang="en-US" sz="2900" dirty="0"/>
              <a:t>Slide 14:</a:t>
            </a:r>
          </a:p>
          <a:p>
            <a:pPr marL="0" lvl="0" indent="0">
              <a:lnSpc>
                <a:spcPct val="120000"/>
              </a:lnSpc>
              <a:spcBef>
                <a:spcPts val="0"/>
              </a:spcBef>
              <a:buNone/>
            </a:pPr>
            <a:r>
              <a:rPr lang="en-US" sz="2900" dirty="0"/>
              <a:t>Genesis Hebrew/English: </a:t>
            </a:r>
            <a:r>
              <a:rPr lang="en-US" sz="2900" u="sng" dirty="0">
                <a:hlinkClick r:id="rId4"/>
              </a:rPr>
              <a:t>https://www.mechon-mamre.org/p/pt/pt0101.htm</a:t>
            </a:r>
            <a:endParaRPr lang="en-US" sz="2900" u="sng" dirty="0"/>
          </a:p>
          <a:p>
            <a:pPr marL="0" indent="0">
              <a:buNone/>
            </a:pPr>
            <a:endParaRPr lang="en-US" sz="2900" dirty="0"/>
          </a:p>
          <a:p>
            <a:pPr marL="0" indent="0">
              <a:buNone/>
            </a:pPr>
            <a:r>
              <a:rPr lang="en-US" sz="2900" dirty="0"/>
              <a:t>Slide 15:</a:t>
            </a:r>
          </a:p>
          <a:p>
            <a:pPr marL="0" indent="0">
              <a:buNone/>
            </a:pPr>
            <a:r>
              <a:rPr lang="en-US" sz="2900" dirty="0"/>
              <a:t>The Latin Vulgate (Codex </a:t>
            </a:r>
            <a:r>
              <a:rPr lang="en-US" sz="2900" dirty="0" err="1"/>
              <a:t>Amiatinus</a:t>
            </a:r>
            <a:r>
              <a:rPr lang="en-US" sz="2900" dirty="0"/>
              <a:t>):</a:t>
            </a:r>
          </a:p>
          <a:p>
            <a:pPr marL="0" indent="0">
              <a:buNone/>
            </a:pPr>
            <a:r>
              <a:rPr lang="en-US" sz="2900" u="sng" dirty="0">
                <a:hlinkClick r:id="rId5"/>
              </a:rPr>
              <a:t>http://www.latinvulgate.com/lv/verse.aspx?t=0&amp;b=1</a:t>
            </a:r>
            <a:endParaRPr lang="en-US" sz="2900" u="sng" dirty="0"/>
          </a:p>
          <a:p>
            <a:pPr marL="0" indent="0">
              <a:buNone/>
            </a:pPr>
            <a:endParaRPr lang="en-US" sz="2900" dirty="0"/>
          </a:p>
          <a:p>
            <a:pPr marL="0" indent="0">
              <a:buNone/>
            </a:pPr>
            <a:r>
              <a:rPr lang="en-US" sz="2900" dirty="0"/>
              <a:t>Slide 16:</a:t>
            </a:r>
          </a:p>
          <a:p>
            <a:pPr marL="0" indent="0">
              <a:lnSpc>
                <a:spcPct val="120000"/>
              </a:lnSpc>
              <a:spcBef>
                <a:spcPts val="0"/>
              </a:spcBef>
              <a:buNone/>
            </a:pPr>
            <a:r>
              <a:rPr lang="en-US" sz="3200" dirty="0"/>
              <a:t>Martin Luther, “Open Letter on Translating,”1530;  translated by Michael D. Marlowe from "Ein </a:t>
            </a:r>
            <a:r>
              <a:rPr lang="en-US" sz="3200" dirty="0" err="1"/>
              <a:t>sendbrief</a:t>
            </a:r>
            <a:r>
              <a:rPr lang="en-US" sz="3200" dirty="0"/>
              <a:t> </a:t>
            </a:r>
          </a:p>
          <a:p>
            <a:pPr marL="0" indent="0">
              <a:lnSpc>
                <a:spcPct val="120000"/>
              </a:lnSpc>
              <a:spcBef>
                <a:spcPts val="0"/>
              </a:spcBef>
              <a:buNone/>
            </a:pPr>
            <a:r>
              <a:rPr lang="en-US" sz="3200" dirty="0"/>
              <a:t>D. M. </a:t>
            </a:r>
            <a:r>
              <a:rPr lang="en-US" sz="3200" dirty="0" err="1"/>
              <a:t>Luthers</a:t>
            </a:r>
            <a:r>
              <a:rPr lang="en-US" sz="3200" dirty="0"/>
              <a:t>. Von </a:t>
            </a:r>
            <a:r>
              <a:rPr lang="en-US" sz="3200" dirty="0" err="1"/>
              <a:t>Dolmetzschen</a:t>
            </a:r>
            <a:r>
              <a:rPr lang="en-US" sz="3200" dirty="0"/>
              <a:t> und </a:t>
            </a:r>
            <a:r>
              <a:rPr lang="en-US" sz="3200" dirty="0" err="1"/>
              <a:t>Fürbit</a:t>
            </a:r>
            <a:r>
              <a:rPr lang="en-US" sz="3200" dirty="0"/>
              <a:t> der </a:t>
            </a:r>
            <a:r>
              <a:rPr lang="en-US" sz="3200" dirty="0" err="1"/>
              <a:t>heiligenn</a:t>
            </a:r>
            <a:r>
              <a:rPr lang="en-US" sz="3200" dirty="0"/>
              <a:t>" in Dr. Martin </a:t>
            </a:r>
            <a:r>
              <a:rPr lang="en-US" sz="3200" dirty="0" err="1"/>
              <a:t>Luthers</a:t>
            </a:r>
            <a:r>
              <a:rPr lang="en-US" sz="3200" dirty="0"/>
              <a:t> Werke, (Weimar: </a:t>
            </a:r>
          </a:p>
          <a:p>
            <a:pPr marL="0" indent="0">
              <a:lnSpc>
                <a:spcPct val="120000"/>
              </a:lnSpc>
              <a:spcBef>
                <a:spcPts val="0"/>
              </a:spcBef>
              <a:buNone/>
            </a:pPr>
            <a:r>
              <a:rPr lang="en-US" sz="3200" dirty="0"/>
              <a:t>Hermann </a:t>
            </a:r>
            <a:r>
              <a:rPr lang="en-US" sz="3200" dirty="0" err="1"/>
              <a:t>Boehlaus</a:t>
            </a:r>
            <a:r>
              <a:rPr lang="en-US" sz="3200" dirty="0"/>
              <a:t> </a:t>
            </a:r>
            <a:r>
              <a:rPr lang="en-US" sz="3200" dirty="0" err="1"/>
              <a:t>Nachfolger</a:t>
            </a:r>
            <a:r>
              <a:rPr lang="en-US" sz="3200" dirty="0"/>
              <a:t>, 1909), Band 30, </a:t>
            </a:r>
            <a:r>
              <a:rPr lang="en-US" sz="3200" dirty="0" err="1"/>
              <a:t>Teil</a:t>
            </a:r>
            <a:r>
              <a:rPr lang="en-US" sz="3200" dirty="0"/>
              <a:t> II, pp. 632-646 in June 2003: </a:t>
            </a:r>
            <a:r>
              <a:rPr lang="en-US" sz="3200" dirty="0">
                <a:hlinkClick r:id="rId6"/>
              </a:rPr>
              <a:t>http://www.bible-researcher.com/luther01.html</a:t>
            </a:r>
            <a:endParaRPr lang="en-US" sz="3200" dirty="0"/>
          </a:p>
          <a:p>
            <a:pPr marL="0" lvl="0" indent="0">
              <a:lnSpc>
                <a:spcPct val="120000"/>
              </a:lnSpc>
              <a:spcBef>
                <a:spcPts val="0"/>
              </a:spcBef>
              <a:buNone/>
            </a:pP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1281911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7C00-D808-4069-A65C-05558705CAE9}"/>
              </a:ext>
            </a:extLst>
          </p:cNvPr>
          <p:cNvSpPr>
            <a:spLocks noGrp="1"/>
          </p:cNvSpPr>
          <p:nvPr>
            <p:ph type="title"/>
          </p:nvPr>
        </p:nvSpPr>
        <p:spPr/>
        <p:txBody>
          <a:bodyPr/>
          <a:lstStyle/>
          <a:p>
            <a:pPr algn="ctr"/>
            <a:r>
              <a:rPr lang="en-US" dirty="0"/>
              <a:t>Sequential References to Images </a:t>
            </a:r>
            <a:br>
              <a:rPr lang="en-US" dirty="0"/>
            </a:br>
            <a:r>
              <a:rPr lang="en-US" dirty="0"/>
              <a:t>and Texts by PowerPoint Slide</a:t>
            </a:r>
          </a:p>
        </p:txBody>
      </p:sp>
      <p:sp>
        <p:nvSpPr>
          <p:cNvPr id="3" name="Content Placeholder 2">
            <a:extLst>
              <a:ext uri="{FF2B5EF4-FFF2-40B4-BE49-F238E27FC236}">
                <a16:creationId xmlns:a16="http://schemas.microsoft.com/office/drawing/2014/main" id="{DE87D262-972A-46AA-B443-0E4FEAB4A43F}"/>
              </a:ext>
            </a:extLst>
          </p:cNvPr>
          <p:cNvSpPr>
            <a:spLocks noGrp="1"/>
          </p:cNvSpPr>
          <p:nvPr>
            <p:ph idx="1"/>
          </p:nvPr>
        </p:nvSpPr>
        <p:spPr/>
        <p:txBody>
          <a:bodyPr/>
          <a:lstStyle/>
          <a:p>
            <a:pPr marL="0" indent="0">
              <a:buNone/>
            </a:pPr>
            <a:endParaRPr lang="en-US" dirty="0"/>
          </a:p>
          <a:p>
            <a:pPr marL="0" indent="0">
              <a:buNone/>
            </a:pPr>
            <a:r>
              <a:rPr lang="en-US" sz="1600" dirty="0"/>
              <a:t>Slide 24: </a:t>
            </a:r>
          </a:p>
          <a:p>
            <a:pPr marL="0" indent="0">
              <a:buNone/>
            </a:pPr>
            <a:r>
              <a:rPr lang="en-US" sz="1600" dirty="0"/>
              <a:t>Ian F. McNeely, with Lisa </a:t>
            </a:r>
            <a:r>
              <a:rPr lang="en-US" sz="1600" dirty="0" err="1"/>
              <a:t>Wolverton</a:t>
            </a:r>
            <a:r>
              <a:rPr lang="en-US" sz="1600" dirty="0"/>
              <a:t>, </a:t>
            </a:r>
            <a:r>
              <a:rPr lang="en-US" sz="1600" i="1" dirty="0"/>
              <a:t>Reinventing Knowledge. From Alexandria to the Internet</a:t>
            </a:r>
            <a:r>
              <a:rPr lang="en-US" sz="1600" dirty="0"/>
              <a:t> (New York: Norton, 2008).</a:t>
            </a:r>
          </a:p>
          <a:p>
            <a:pPr marL="0" indent="0">
              <a:buNone/>
            </a:pPr>
            <a:endParaRPr lang="en-US" sz="1600" dirty="0"/>
          </a:p>
          <a:p>
            <a:pPr marL="0" indent="0">
              <a:buNone/>
            </a:pPr>
            <a:r>
              <a:rPr lang="en-US" sz="1600" dirty="0"/>
              <a:t>Slide 25: </a:t>
            </a:r>
          </a:p>
          <a:p>
            <a:pPr marL="0" indent="0">
              <a:buNone/>
            </a:pPr>
            <a:r>
              <a:rPr lang="en-US" sz="1600" dirty="0"/>
              <a:t>Stephan </a:t>
            </a:r>
            <a:r>
              <a:rPr lang="en-US" sz="1600" dirty="0" err="1"/>
              <a:t>Füssel</a:t>
            </a:r>
            <a:r>
              <a:rPr lang="en-US" sz="1600" dirty="0"/>
              <a:t>, </a:t>
            </a:r>
            <a:r>
              <a:rPr lang="en-US" sz="1600" i="1" dirty="0"/>
              <a:t>Gutenberg and the Impact of Printing</a:t>
            </a:r>
            <a:r>
              <a:rPr lang="en-US" sz="1600" dirty="0"/>
              <a:t>, Trans. Douglas Martin (Ashgate: Burlington, Vermont, 2003).</a:t>
            </a:r>
          </a:p>
        </p:txBody>
      </p:sp>
    </p:spTree>
    <p:extLst>
      <p:ext uri="{BB962C8B-B14F-4D97-AF65-F5344CB8AC3E}">
        <p14:creationId xmlns:p14="http://schemas.microsoft.com/office/powerpoint/2010/main" val="1528331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0B22-3072-4240-8B9B-86DA5C90F42E}"/>
              </a:ext>
            </a:extLst>
          </p:cNvPr>
          <p:cNvSpPr>
            <a:spLocks noGrp="1"/>
          </p:cNvSpPr>
          <p:nvPr>
            <p:ph type="title"/>
          </p:nvPr>
        </p:nvSpPr>
        <p:spPr>
          <a:xfrm>
            <a:off x="312045" y="325376"/>
            <a:ext cx="3651467" cy="1590260"/>
          </a:xfrm>
        </p:spPr>
        <p:txBody>
          <a:bodyPr vert="horz" lIns="91440" tIns="45720" rIns="91440" bIns="45720" rtlCol="0" anchor="ctr">
            <a:noAutofit/>
          </a:bodyPr>
          <a:lstStyle/>
          <a:p>
            <a:pPr algn="ctr"/>
            <a:r>
              <a:rPr lang="en-US" sz="2800" dirty="0"/>
              <a:t>Epilogue:</a:t>
            </a:r>
            <a:br>
              <a:rPr lang="en-US" sz="2800" dirty="0"/>
            </a:br>
            <a:r>
              <a:rPr lang="en-US" sz="2800" dirty="0"/>
              <a:t>Manuscript </a:t>
            </a:r>
            <a:br>
              <a:rPr lang="en-US" sz="2800" dirty="0"/>
            </a:br>
            <a:r>
              <a:rPr lang="en-US" sz="2800" dirty="0"/>
              <a:t>as Codex</a:t>
            </a:r>
            <a:br>
              <a:rPr lang="en-US" sz="2800" dirty="0"/>
            </a:br>
            <a:r>
              <a:rPr lang="en-US" sz="2800" dirty="0"/>
              <a:t>Word (</a:t>
            </a:r>
            <a:r>
              <a:rPr lang="en-US" sz="2800" dirty="0" err="1"/>
              <a:t>Vulgata</a:t>
            </a:r>
            <a:r>
              <a:rPr lang="en-US" sz="2800" dirty="0"/>
              <a:t>)</a:t>
            </a:r>
          </a:p>
        </p:txBody>
      </p:sp>
      <p:sp>
        <p:nvSpPr>
          <p:cNvPr id="4" name="Text Placeholder 3">
            <a:extLst>
              <a:ext uri="{FF2B5EF4-FFF2-40B4-BE49-F238E27FC236}">
                <a16:creationId xmlns:a16="http://schemas.microsoft.com/office/drawing/2014/main" id="{18A3945B-49E7-4F70-9223-56B4810197EF}"/>
              </a:ext>
            </a:extLst>
          </p:cNvPr>
          <p:cNvSpPr>
            <a:spLocks noGrp="1"/>
          </p:cNvSpPr>
          <p:nvPr>
            <p:ph type="body" sz="half" idx="2"/>
          </p:nvPr>
        </p:nvSpPr>
        <p:spPr>
          <a:xfrm>
            <a:off x="648931" y="2146852"/>
            <a:ext cx="3651466" cy="4076967"/>
          </a:xfrm>
        </p:spPr>
        <p:txBody>
          <a:bodyPr vert="horz" lIns="91440" tIns="45720" rIns="91440" bIns="45720" rtlCol="0">
            <a:noAutofit/>
          </a:bodyPr>
          <a:lstStyle/>
          <a:p>
            <a:r>
              <a:rPr lang="en-US" sz="2200" dirty="0"/>
              <a:t>“Outside Christian contexts, the codex was nothing more than a handy notepad, chiefly reserve for administrative note-taking. Only the Christians favored these utilitarian notebooks for convenient, on-the-spot access to the contents of their guiding texts”(Ian F. McNeely, with Lisa </a:t>
            </a:r>
            <a:r>
              <a:rPr lang="en-US" sz="2200" dirty="0" err="1"/>
              <a:t>Wolverton</a:t>
            </a:r>
            <a:r>
              <a:rPr lang="en-US" sz="2200" dirty="0"/>
              <a:t>, </a:t>
            </a:r>
            <a:r>
              <a:rPr lang="en-US" sz="2200" i="1" dirty="0"/>
              <a:t>Reinventing Knowledge. From Alexandria to the Internet</a:t>
            </a:r>
            <a:r>
              <a:rPr lang="en-US" sz="2200" dirty="0"/>
              <a:t> (New York: Norton, 2008), 46)</a:t>
            </a:r>
          </a:p>
        </p:txBody>
      </p:sp>
      <p:pic>
        <p:nvPicPr>
          <p:cNvPr id="6" name="Content Placeholder 5">
            <a:extLst>
              <a:ext uri="{FF2B5EF4-FFF2-40B4-BE49-F238E27FC236}">
                <a16:creationId xmlns:a16="http://schemas.microsoft.com/office/drawing/2014/main" id="{0798A0BC-E5FA-426B-939E-5664CBE6314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516" r="20404"/>
          <a:stretch/>
        </p:blipFill>
        <p:spPr>
          <a:xfrm>
            <a:off x="4639056" y="10"/>
            <a:ext cx="7552944" cy="6857990"/>
          </a:xfrm>
          <a:prstGeom prst="rect">
            <a:avLst/>
          </a:prstGeom>
          <a:effectLst/>
        </p:spPr>
      </p:pic>
    </p:spTree>
    <p:extLst>
      <p:ext uri="{BB962C8B-B14F-4D97-AF65-F5344CB8AC3E}">
        <p14:creationId xmlns:p14="http://schemas.microsoft.com/office/powerpoint/2010/main" val="675105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B0130-F965-41D8-9F36-52699BA69400}"/>
              </a:ext>
            </a:extLst>
          </p:cNvPr>
          <p:cNvSpPr>
            <a:spLocks noGrp="1"/>
          </p:cNvSpPr>
          <p:nvPr>
            <p:ph type="title"/>
          </p:nvPr>
        </p:nvSpPr>
        <p:spPr>
          <a:xfrm>
            <a:off x="839788" y="365125"/>
            <a:ext cx="4219100" cy="1325563"/>
          </a:xfrm>
        </p:spPr>
        <p:txBody>
          <a:bodyPr>
            <a:noAutofit/>
          </a:bodyPr>
          <a:lstStyle/>
          <a:p>
            <a:pPr algn="ctr"/>
            <a:r>
              <a:rPr lang="en-US" sz="2800" dirty="0"/>
              <a:t>Epilogue:</a:t>
            </a:r>
            <a:br>
              <a:rPr lang="en-US" sz="2800" dirty="0"/>
            </a:br>
            <a:r>
              <a:rPr lang="en-US" sz="2800" dirty="0"/>
              <a:t>Manuscript as Codex</a:t>
            </a:r>
            <a:br>
              <a:rPr lang="en-US" sz="2800" dirty="0"/>
            </a:br>
            <a:r>
              <a:rPr lang="en-US" sz="2800" dirty="0"/>
              <a:t>Word (</a:t>
            </a:r>
            <a:r>
              <a:rPr lang="en-US" sz="2800" dirty="0" err="1"/>
              <a:t>Vulgata</a:t>
            </a:r>
            <a:r>
              <a:rPr lang="en-US" sz="2800" dirty="0"/>
              <a:t>)</a:t>
            </a:r>
          </a:p>
        </p:txBody>
      </p:sp>
      <p:sp>
        <p:nvSpPr>
          <p:cNvPr id="3" name="Text Placeholder 2">
            <a:extLst>
              <a:ext uri="{FF2B5EF4-FFF2-40B4-BE49-F238E27FC236}">
                <a16:creationId xmlns:a16="http://schemas.microsoft.com/office/drawing/2014/main" id="{06A5307B-7F62-4274-B01D-F4D285A5AFDB}"/>
              </a:ext>
            </a:extLst>
          </p:cNvPr>
          <p:cNvSpPr>
            <a:spLocks noGrp="1"/>
          </p:cNvSpPr>
          <p:nvPr>
            <p:ph type="body" idx="1"/>
          </p:nvPr>
        </p:nvSpPr>
        <p:spPr/>
        <p:txBody>
          <a:bodyPr>
            <a:normAutofit/>
          </a:bodyPr>
          <a:lstStyle/>
          <a:p>
            <a:endParaRPr lang="en-US"/>
          </a:p>
        </p:txBody>
      </p:sp>
      <p:sp>
        <p:nvSpPr>
          <p:cNvPr id="4" name="Content Placeholder 3">
            <a:extLst>
              <a:ext uri="{FF2B5EF4-FFF2-40B4-BE49-F238E27FC236}">
                <a16:creationId xmlns:a16="http://schemas.microsoft.com/office/drawing/2014/main" id="{6FF5ABA1-03E4-44D8-93BD-D9C63BDE3CCF}"/>
              </a:ext>
            </a:extLst>
          </p:cNvPr>
          <p:cNvSpPr>
            <a:spLocks noGrp="1"/>
          </p:cNvSpPr>
          <p:nvPr>
            <p:ph sz="half" idx="2"/>
          </p:nvPr>
        </p:nvSpPr>
        <p:spPr>
          <a:xfrm>
            <a:off x="320634" y="1895060"/>
            <a:ext cx="5676941" cy="4962939"/>
          </a:xfrm>
        </p:spPr>
        <p:txBody>
          <a:bodyPr>
            <a:normAutofit fontScale="92500" lnSpcReduction="20000"/>
          </a:bodyPr>
          <a:lstStyle/>
          <a:p>
            <a:r>
              <a:rPr lang="en-US" dirty="0"/>
              <a:t>Stephan </a:t>
            </a:r>
            <a:r>
              <a:rPr lang="en-US" dirty="0" err="1"/>
              <a:t>Füssel</a:t>
            </a:r>
            <a:r>
              <a:rPr lang="en-US" dirty="0"/>
              <a:t> writes: “Gutenberg’s invention is as simple as it is ingenious: texts were broken down into their smallest components, i.e. into the 26 letters of the Roman alphabet, and from placing single letters in the right order the new text would result time and time again. Texts had been copied over the centuries by writing them completely and sequentially, or by cutting them equally completely in wood (…), but now only the letters of the alphabet had to be cut and supplies cast and they would always be available for setting up whatever text was chosen” (</a:t>
            </a:r>
            <a:r>
              <a:rPr lang="en-US" i="1" dirty="0"/>
              <a:t>Gutenberg and the Impact of Printing</a:t>
            </a:r>
            <a:r>
              <a:rPr lang="en-US" dirty="0"/>
              <a:t>, 15). </a:t>
            </a:r>
          </a:p>
          <a:p>
            <a:endParaRPr lang="en-US" dirty="0"/>
          </a:p>
        </p:txBody>
      </p:sp>
      <p:sp>
        <p:nvSpPr>
          <p:cNvPr id="5" name="Text Placeholder 4">
            <a:extLst>
              <a:ext uri="{FF2B5EF4-FFF2-40B4-BE49-F238E27FC236}">
                <a16:creationId xmlns:a16="http://schemas.microsoft.com/office/drawing/2014/main" id="{693D7863-E097-488A-814F-9067F69D8F2B}"/>
              </a:ext>
            </a:extLst>
          </p:cNvPr>
          <p:cNvSpPr>
            <a:spLocks noGrp="1"/>
          </p:cNvSpPr>
          <p:nvPr>
            <p:ph type="body" sz="quarter" idx="3"/>
          </p:nvPr>
        </p:nvSpPr>
        <p:spPr>
          <a:xfrm>
            <a:off x="6172200" y="1681163"/>
            <a:ext cx="5183188" cy="5176836"/>
          </a:xfrm>
        </p:spPr>
        <p:txBody>
          <a:bodyPr>
            <a:normAutofit/>
          </a:bodyPr>
          <a:lstStyle/>
          <a:p>
            <a:endParaRPr lang="en-US" sz="1600" dirty="0"/>
          </a:p>
        </p:txBody>
      </p:sp>
      <p:pic>
        <p:nvPicPr>
          <p:cNvPr id="9" name="Content Placeholder 8">
            <a:extLst>
              <a:ext uri="{FF2B5EF4-FFF2-40B4-BE49-F238E27FC236}">
                <a16:creationId xmlns:a16="http://schemas.microsoft.com/office/drawing/2014/main" id="{606098E8-4932-4EBB-A548-D853538207DC}"/>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72200" y="535508"/>
            <a:ext cx="4932752" cy="6215268"/>
          </a:xfrm>
        </p:spPr>
      </p:pic>
    </p:spTree>
    <p:extLst>
      <p:ext uri="{BB962C8B-B14F-4D97-AF65-F5344CB8AC3E}">
        <p14:creationId xmlns:p14="http://schemas.microsoft.com/office/powerpoint/2010/main" val="233404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3D3C-213A-45FF-9C07-032EF54FD17F}"/>
              </a:ext>
            </a:extLst>
          </p:cNvPr>
          <p:cNvSpPr>
            <a:spLocks noGrp="1"/>
          </p:cNvSpPr>
          <p:nvPr>
            <p:ph type="title"/>
          </p:nvPr>
        </p:nvSpPr>
        <p:spPr>
          <a:xfrm>
            <a:off x="838200" y="152401"/>
            <a:ext cx="10515600" cy="1106557"/>
          </a:xfrm>
        </p:spPr>
        <p:txBody>
          <a:bodyPr/>
          <a:lstStyle/>
          <a:p>
            <a:pPr algn="ctr"/>
            <a:r>
              <a:rPr lang="en-US" dirty="0"/>
              <a:t>The Ruin of Aura</a:t>
            </a:r>
          </a:p>
        </p:txBody>
      </p:sp>
      <p:sp>
        <p:nvSpPr>
          <p:cNvPr id="3" name="Content Placeholder 2">
            <a:extLst>
              <a:ext uri="{FF2B5EF4-FFF2-40B4-BE49-F238E27FC236}">
                <a16:creationId xmlns:a16="http://schemas.microsoft.com/office/drawing/2014/main" id="{90E0F409-1850-4590-8182-C0CDAA56F440}"/>
              </a:ext>
            </a:extLst>
          </p:cNvPr>
          <p:cNvSpPr>
            <a:spLocks noGrp="1"/>
          </p:cNvSpPr>
          <p:nvPr>
            <p:ph idx="1"/>
          </p:nvPr>
        </p:nvSpPr>
        <p:spPr>
          <a:xfrm>
            <a:off x="583096" y="1073425"/>
            <a:ext cx="11277600" cy="5976731"/>
          </a:xfrm>
        </p:spPr>
        <p:txBody>
          <a:bodyPr>
            <a:normAutofit fontScale="47500" lnSpcReduction="20000"/>
          </a:bodyPr>
          <a:lstStyle/>
          <a:p>
            <a:pPr marL="0" indent="0">
              <a:lnSpc>
                <a:spcPct val="120000"/>
              </a:lnSpc>
              <a:spcBef>
                <a:spcPts val="0"/>
              </a:spcBef>
              <a:buNone/>
            </a:pPr>
            <a:r>
              <a:rPr lang="en-US" sz="5100" dirty="0">
                <a:solidFill>
                  <a:srgbClr val="FF0000"/>
                </a:solidFill>
              </a:rPr>
              <a:t>“The authenticity of a thing is the essence of all that is transmissible from its beginning, ranging from its substantive duration to its testimony to the history which it has experienced. Since the historical testimony rests on the authenticity, the former, too, is jeopardized by reproduction when substantive duration ceases to matter. And what is really jeopardized when the historical testimony is affected is the authority of the object. </a:t>
            </a:r>
          </a:p>
          <a:p>
            <a:pPr marL="0" indent="0">
              <a:lnSpc>
                <a:spcPct val="120000"/>
              </a:lnSpc>
              <a:spcBef>
                <a:spcPts val="0"/>
              </a:spcBef>
              <a:buNone/>
            </a:pPr>
            <a:r>
              <a:rPr lang="en-US" sz="5100" dirty="0">
                <a:solidFill>
                  <a:srgbClr val="FF0000"/>
                </a:solidFill>
              </a:rPr>
              <a:t>One might subsume the eliminated element in the term ‘aura’ and go on to say: that which withers in the age of mechanical reproduction is the aura of the work of art. This is a symptomatic process whose significance points beyond the realm of art” (II). </a:t>
            </a:r>
          </a:p>
          <a:p>
            <a:pPr marL="0" indent="0">
              <a:lnSpc>
                <a:spcPct val="120000"/>
              </a:lnSpc>
              <a:spcBef>
                <a:spcPts val="0"/>
              </a:spcBef>
              <a:buNone/>
            </a:pPr>
            <a:endParaRPr lang="en-US" sz="4400" dirty="0"/>
          </a:p>
          <a:p>
            <a:pPr marL="0" indent="0">
              <a:lnSpc>
                <a:spcPct val="120000"/>
              </a:lnSpc>
              <a:spcBef>
                <a:spcPts val="0"/>
              </a:spcBef>
              <a:buNone/>
            </a:pPr>
            <a:r>
              <a:rPr lang="en-US" sz="4400" dirty="0"/>
              <a:t>“Die </a:t>
            </a:r>
            <a:r>
              <a:rPr lang="en-US" sz="4400" dirty="0" err="1"/>
              <a:t>Echtheit</a:t>
            </a:r>
            <a:r>
              <a:rPr lang="en-US" sz="4400" dirty="0"/>
              <a:t> </a:t>
            </a:r>
            <a:r>
              <a:rPr lang="en-US" sz="4400" dirty="0" err="1"/>
              <a:t>einer</a:t>
            </a:r>
            <a:r>
              <a:rPr lang="en-US" sz="4400" dirty="0"/>
              <a:t> </a:t>
            </a:r>
            <a:r>
              <a:rPr lang="en-US" sz="4400" dirty="0" err="1"/>
              <a:t>Sache</a:t>
            </a:r>
            <a:r>
              <a:rPr lang="en-US" sz="4400" dirty="0"/>
              <a:t> </a:t>
            </a:r>
            <a:r>
              <a:rPr lang="en-US" sz="4400" dirty="0" err="1"/>
              <a:t>ist</a:t>
            </a:r>
            <a:r>
              <a:rPr lang="en-US" sz="4400" dirty="0"/>
              <a:t> der </a:t>
            </a:r>
            <a:r>
              <a:rPr lang="en-US" sz="4400" dirty="0" err="1"/>
              <a:t>Inbegriff</a:t>
            </a:r>
            <a:r>
              <a:rPr lang="en-US" sz="4400" dirty="0"/>
              <a:t> </a:t>
            </a:r>
            <a:r>
              <a:rPr lang="en-US" sz="4400" dirty="0" err="1"/>
              <a:t>alles</a:t>
            </a:r>
            <a:r>
              <a:rPr lang="en-US" sz="4400" dirty="0"/>
              <a:t> von </a:t>
            </a:r>
            <a:r>
              <a:rPr lang="en-US" sz="4400" dirty="0" err="1"/>
              <a:t>Ursprung</a:t>
            </a:r>
            <a:r>
              <a:rPr lang="en-US" sz="4400" dirty="0"/>
              <a:t> her an </a:t>
            </a:r>
            <a:r>
              <a:rPr lang="en-US" sz="4400" dirty="0" err="1"/>
              <a:t>ihr</a:t>
            </a:r>
            <a:r>
              <a:rPr lang="en-US" sz="4400" dirty="0"/>
              <a:t> </a:t>
            </a:r>
            <a:r>
              <a:rPr lang="en-US" sz="4400" dirty="0" err="1"/>
              <a:t>tradierbaren</a:t>
            </a:r>
            <a:r>
              <a:rPr lang="en-US" sz="4400" dirty="0"/>
              <a:t>, von </a:t>
            </a:r>
            <a:r>
              <a:rPr lang="en-US" sz="4400" dirty="0" err="1"/>
              <a:t>ihrer</a:t>
            </a:r>
            <a:r>
              <a:rPr lang="en-US" sz="4400" dirty="0"/>
              <a:t> </a:t>
            </a:r>
            <a:r>
              <a:rPr lang="en-US" sz="4400" dirty="0" err="1"/>
              <a:t>materiellen</a:t>
            </a:r>
            <a:r>
              <a:rPr lang="en-US" sz="4400" dirty="0"/>
              <a:t> Dauer bis </a:t>
            </a:r>
            <a:r>
              <a:rPr lang="en-US" sz="4400" dirty="0" err="1"/>
              <a:t>zu</a:t>
            </a:r>
            <a:r>
              <a:rPr lang="en-US" sz="4400" dirty="0"/>
              <a:t> </a:t>
            </a:r>
            <a:r>
              <a:rPr lang="en-US" sz="4400" dirty="0" err="1"/>
              <a:t>ihrer</a:t>
            </a:r>
            <a:r>
              <a:rPr lang="en-US" sz="4400" dirty="0"/>
              <a:t> </a:t>
            </a:r>
            <a:r>
              <a:rPr lang="en-US" sz="4400" dirty="0" err="1"/>
              <a:t>geschichtlichen</a:t>
            </a:r>
            <a:r>
              <a:rPr lang="en-US" sz="4400" dirty="0"/>
              <a:t> </a:t>
            </a:r>
            <a:r>
              <a:rPr lang="en-US" sz="4400" dirty="0" err="1"/>
              <a:t>Zeugenschaft</a:t>
            </a:r>
            <a:r>
              <a:rPr lang="en-US" sz="4400" dirty="0"/>
              <a:t>. Da die </a:t>
            </a:r>
            <a:r>
              <a:rPr lang="en-US" sz="4400" dirty="0" err="1"/>
              <a:t>letztere</a:t>
            </a:r>
            <a:r>
              <a:rPr lang="en-US" sz="4400" dirty="0"/>
              <a:t> auf der </a:t>
            </a:r>
            <a:r>
              <a:rPr lang="en-US" sz="4400" dirty="0" err="1"/>
              <a:t>ersteren</a:t>
            </a:r>
            <a:r>
              <a:rPr lang="en-US" sz="4400" dirty="0"/>
              <a:t> </a:t>
            </a:r>
            <a:r>
              <a:rPr lang="en-US" sz="4400" dirty="0" err="1"/>
              <a:t>fundiert</a:t>
            </a:r>
            <a:r>
              <a:rPr lang="en-US" sz="4400" dirty="0"/>
              <a:t> </a:t>
            </a:r>
            <a:r>
              <a:rPr lang="en-US" sz="4400" dirty="0" err="1"/>
              <a:t>ist</a:t>
            </a:r>
            <a:r>
              <a:rPr lang="en-US" sz="4400" dirty="0"/>
              <a:t>, so </a:t>
            </a:r>
            <a:r>
              <a:rPr lang="en-US" sz="4400" dirty="0" err="1"/>
              <a:t>gerät</a:t>
            </a:r>
            <a:r>
              <a:rPr lang="en-US" sz="4400" dirty="0"/>
              <a:t> in der </a:t>
            </a:r>
            <a:r>
              <a:rPr lang="en-US" sz="4400" dirty="0" err="1"/>
              <a:t>Reproduktion</a:t>
            </a:r>
            <a:r>
              <a:rPr lang="en-US" sz="4400" dirty="0"/>
              <a:t>, wo die </a:t>
            </a:r>
            <a:r>
              <a:rPr lang="en-US" sz="4400" dirty="0" err="1"/>
              <a:t>erstere</a:t>
            </a:r>
            <a:r>
              <a:rPr lang="en-US" sz="4400" dirty="0"/>
              <a:t> dem Menschen </a:t>
            </a:r>
            <a:r>
              <a:rPr lang="en-US" sz="4400" dirty="0" err="1"/>
              <a:t>entzogen</a:t>
            </a:r>
            <a:r>
              <a:rPr lang="en-US" sz="4400" dirty="0"/>
              <a:t> hat, </a:t>
            </a:r>
            <a:r>
              <a:rPr lang="en-US" sz="4400" dirty="0" err="1"/>
              <a:t>auch</a:t>
            </a:r>
            <a:r>
              <a:rPr lang="en-US" sz="4400" dirty="0"/>
              <a:t> die </a:t>
            </a:r>
            <a:r>
              <a:rPr lang="en-US" sz="4400" dirty="0" err="1"/>
              <a:t>letztere</a:t>
            </a:r>
            <a:r>
              <a:rPr lang="en-US" sz="4400" dirty="0"/>
              <a:t>: die </a:t>
            </a:r>
            <a:r>
              <a:rPr lang="en-US" sz="4400" dirty="0" err="1"/>
              <a:t>geschichtliche</a:t>
            </a:r>
            <a:r>
              <a:rPr lang="en-US" sz="4400" dirty="0"/>
              <a:t> </a:t>
            </a:r>
            <a:r>
              <a:rPr lang="en-US" sz="4400" dirty="0" err="1"/>
              <a:t>Zeugenkraft</a:t>
            </a:r>
            <a:r>
              <a:rPr lang="en-US" sz="4400" dirty="0"/>
              <a:t> der </a:t>
            </a:r>
            <a:r>
              <a:rPr lang="en-US" sz="4400" dirty="0" err="1"/>
              <a:t>Sache</a:t>
            </a:r>
            <a:r>
              <a:rPr lang="en-US" sz="4400" dirty="0"/>
              <a:t> ins </a:t>
            </a:r>
            <a:r>
              <a:rPr lang="en-US" sz="4400" dirty="0" err="1"/>
              <a:t>Wanken</a:t>
            </a:r>
            <a:r>
              <a:rPr lang="en-US" sz="4400" dirty="0"/>
              <a:t>. </a:t>
            </a:r>
            <a:r>
              <a:rPr lang="en-US" sz="4400" dirty="0" err="1"/>
              <a:t>Freilich</a:t>
            </a:r>
            <a:r>
              <a:rPr lang="en-US" sz="4400" dirty="0"/>
              <a:t> </a:t>
            </a:r>
            <a:r>
              <a:rPr lang="en-US" sz="4400" dirty="0" err="1"/>
              <a:t>nur</a:t>
            </a:r>
            <a:r>
              <a:rPr lang="en-US" sz="4400" dirty="0"/>
              <a:t> </a:t>
            </a:r>
            <a:r>
              <a:rPr lang="en-US" sz="4400" dirty="0" err="1"/>
              <a:t>diese</a:t>
            </a:r>
            <a:r>
              <a:rPr lang="en-US" sz="4400" dirty="0"/>
              <a:t>: was </a:t>
            </a:r>
            <a:r>
              <a:rPr lang="en-US" sz="4400" dirty="0" err="1"/>
              <a:t>aber</a:t>
            </a:r>
            <a:r>
              <a:rPr lang="en-US" sz="4400" dirty="0"/>
              <a:t> </a:t>
            </a:r>
            <a:r>
              <a:rPr lang="en-US" sz="4400" dirty="0" err="1"/>
              <a:t>dergestalt</a:t>
            </a:r>
            <a:r>
              <a:rPr lang="en-US" sz="4400" dirty="0"/>
              <a:t> ins </a:t>
            </a:r>
            <a:r>
              <a:rPr lang="en-US" sz="4400" dirty="0" err="1"/>
              <a:t>Wanken</a:t>
            </a:r>
            <a:r>
              <a:rPr lang="en-US" sz="4400" dirty="0"/>
              <a:t> </a:t>
            </a:r>
            <a:r>
              <a:rPr lang="en-US" sz="4400" dirty="0" err="1"/>
              <a:t>gerät</a:t>
            </a:r>
            <a:r>
              <a:rPr lang="en-US" sz="4400" dirty="0"/>
              <a:t>, das </a:t>
            </a:r>
            <a:r>
              <a:rPr lang="en-US" sz="4400" dirty="0" err="1"/>
              <a:t>ist</a:t>
            </a:r>
            <a:r>
              <a:rPr lang="en-US" sz="4400" dirty="0"/>
              <a:t> die </a:t>
            </a:r>
            <a:r>
              <a:rPr lang="en-US" sz="4400" dirty="0" err="1"/>
              <a:t>Autorität</a:t>
            </a:r>
            <a:r>
              <a:rPr lang="en-US" sz="4400" dirty="0"/>
              <a:t> der </a:t>
            </a:r>
            <a:r>
              <a:rPr lang="en-US" sz="4400" dirty="0" err="1"/>
              <a:t>Sache</a:t>
            </a:r>
            <a:r>
              <a:rPr lang="en-US" sz="4400" dirty="0"/>
              <a:t>. </a:t>
            </a:r>
          </a:p>
          <a:p>
            <a:pPr marL="0" indent="0">
              <a:lnSpc>
                <a:spcPct val="120000"/>
              </a:lnSpc>
              <a:spcBef>
                <a:spcPts val="0"/>
              </a:spcBef>
              <a:buNone/>
            </a:pPr>
            <a:r>
              <a:rPr lang="en-US" sz="4400" dirty="0"/>
              <a:t>Man </a:t>
            </a:r>
            <a:r>
              <a:rPr lang="en-US" sz="4400" dirty="0" err="1"/>
              <a:t>kann</a:t>
            </a:r>
            <a:r>
              <a:rPr lang="en-US" sz="4400" dirty="0"/>
              <a:t>, was </a:t>
            </a:r>
            <a:r>
              <a:rPr lang="en-US" sz="4400" dirty="0" err="1"/>
              <a:t>hier</a:t>
            </a:r>
            <a:r>
              <a:rPr lang="en-US" sz="4400" dirty="0"/>
              <a:t> </a:t>
            </a:r>
            <a:r>
              <a:rPr lang="en-US" sz="4400" dirty="0" err="1"/>
              <a:t>ausfällt</a:t>
            </a:r>
            <a:r>
              <a:rPr lang="en-US" sz="4400" dirty="0"/>
              <a:t>, </a:t>
            </a:r>
            <a:r>
              <a:rPr lang="en-US" sz="4400" dirty="0" err="1"/>
              <a:t>im</a:t>
            </a:r>
            <a:r>
              <a:rPr lang="en-US" sz="4400" dirty="0"/>
              <a:t> </a:t>
            </a:r>
            <a:r>
              <a:rPr lang="en-US" sz="4400" dirty="0" err="1"/>
              <a:t>Begriff</a:t>
            </a:r>
            <a:r>
              <a:rPr lang="en-US" sz="4400" dirty="0"/>
              <a:t> der Aura </a:t>
            </a:r>
            <a:r>
              <a:rPr lang="en-US" sz="4400" dirty="0" err="1"/>
              <a:t>zusammenfassen</a:t>
            </a:r>
            <a:r>
              <a:rPr lang="en-US" sz="4400" dirty="0"/>
              <a:t> und </a:t>
            </a:r>
            <a:r>
              <a:rPr lang="en-US" sz="4400" dirty="0" err="1"/>
              <a:t>sagen</a:t>
            </a:r>
            <a:r>
              <a:rPr lang="en-US" sz="4400" dirty="0"/>
              <a:t>: was </a:t>
            </a:r>
            <a:r>
              <a:rPr lang="en-US" sz="4400" dirty="0" err="1"/>
              <a:t>im</a:t>
            </a:r>
            <a:r>
              <a:rPr lang="en-US" sz="4400" dirty="0"/>
              <a:t> </a:t>
            </a:r>
            <a:r>
              <a:rPr lang="en-US" sz="4400" dirty="0" err="1"/>
              <a:t>Zeitalter</a:t>
            </a:r>
            <a:r>
              <a:rPr lang="en-US" sz="4400" dirty="0"/>
              <a:t> der </a:t>
            </a:r>
            <a:r>
              <a:rPr lang="en-US" sz="4400" dirty="0" err="1"/>
              <a:t>technischen</a:t>
            </a:r>
            <a:r>
              <a:rPr lang="en-US" sz="4400" dirty="0"/>
              <a:t> </a:t>
            </a:r>
            <a:r>
              <a:rPr lang="en-US" sz="4400" dirty="0" err="1"/>
              <a:t>Reproduzierbarkeit</a:t>
            </a:r>
            <a:r>
              <a:rPr lang="en-US" sz="4400" dirty="0"/>
              <a:t> </a:t>
            </a:r>
            <a:r>
              <a:rPr lang="en-US" sz="4400" dirty="0" err="1"/>
              <a:t>verkümmert</a:t>
            </a:r>
            <a:r>
              <a:rPr lang="en-US" sz="4400" dirty="0"/>
              <a:t>, das </a:t>
            </a:r>
            <a:r>
              <a:rPr lang="en-US" sz="4400" dirty="0" err="1"/>
              <a:t>ist</a:t>
            </a:r>
            <a:r>
              <a:rPr lang="en-US" sz="4400" dirty="0"/>
              <a:t> seine Aura”  (140-141). </a:t>
            </a:r>
          </a:p>
          <a:p>
            <a:pPr marL="0" indent="0">
              <a:buNone/>
            </a:pPr>
            <a:r>
              <a:rPr lang="en-US" sz="3800" dirty="0"/>
              <a:t>	</a:t>
            </a:r>
          </a:p>
          <a:p>
            <a:endParaRPr lang="en-US" dirty="0"/>
          </a:p>
        </p:txBody>
      </p:sp>
    </p:spTree>
    <p:extLst>
      <p:ext uri="{BB962C8B-B14F-4D97-AF65-F5344CB8AC3E}">
        <p14:creationId xmlns:p14="http://schemas.microsoft.com/office/powerpoint/2010/main" val="66269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A879-B000-4A4B-B8FC-E008F182C572}"/>
              </a:ext>
            </a:extLst>
          </p:cNvPr>
          <p:cNvSpPr>
            <a:spLocks noGrp="1"/>
          </p:cNvSpPr>
          <p:nvPr>
            <p:ph type="title"/>
          </p:nvPr>
        </p:nvSpPr>
        <p:spPr>
          <a:xfrm>
            <a:off x="332509" y="365125"/>
            <a:ext cx="11459688" cy="1325563"/>
          </a:xfrm>
        </p:spPr>
        <p:txBody>
          <a:bodyPr>
            <a:normAutofit fontScale="90000"/>
          </a:bodyPr>
          <a:lstStyle/>
          <a:p>
            <a:pPr algn="ctr"/>
            <a:r>
              <a:rPr lang="en-US" sz="3600" dirty="0"/>
              <a:t>The Shattering of Tradition/The Renewal of Mankind</a:t>
            </a:r>
            <a:br>
              <a:rPr lang="en-US" sz="3600" dirty="0"/>
            </a:br>
            <a:r>
              <a:rPr lang="en-US" sz="3600" dirty="0"/>
              <a:t>Die </a:t>
            </a:r>
            <a:r>
              <a:rPr lang="en-US" sz="3600" dirty="0" err="1"/>
              <a:t>Erschüttering</a:t>
            </a:r>
            <a:r>
              <a:rPr lang="en-US" sz="3600" dirty="0"/>
              <a:t> der Tradition/Die </a:t>
            </a:r>
            <a:r>
              <a:rPr lang="en-US" sz="3600" dirty="0" err="1"/>
              <a:t>Erneuerung</a:t>
            </a:r>
            <a:r>
              <a:rPr lang="en-US" sz="3600" dirty="0"/>
              <a:t> der </a:t>
            </a:r>
            <a:r>
              <a:rPr lang="en-US" sz="3600" dirty="0" err="1"/>
              <a:t>Menschheit</a:t>
            </a:r>
            <a:endParaRPr lang="en-US" sz="3600" dirty="0"/>
          </a:p>
        </p:txBody>
      </p:sp>
      <p:sp>
        <p:nvSpPr>
          <p:cNvPr id="3" name="Content Placeholder 2">
            <a:extLst>
              <a:ext uri="{FF2B5EF4-FFF2-40B4-BE49-F238E27FC236}">
                <a16:creationId xmlns:a16="http://schemas.microsoft.com/office/drawing/2014/main" id="{5046B677-D1D4-451F-8C45-8FBED87D278E}"/>
              </a:ext>
            </a:extLst>
          </p:cNvPr>
          <p:cNvSpPr>
            <a:spLocks noGrp="1"/>
          </p:cNvSpPr>
          <p:nvPr>
            <p:ph idx="1"/>
          </p:nvPr>
        </p:nvSpPr>
        <p:spPr/>
        <p:txBody>
          <a:bodyPr>
            <a:normAutofit fontScale="77500" lnSpcReduction="20000"/>
          </a:bodyPr>
          <a:lstStyle/>
          <a:p>
            <a:endParaRPr lang="en-US" dirty="0"/>
          </a:p>
          <a:p>
            <a:pPr marL="0" indent="0">
              <a:lnSpc>
                <a:spcPct val="120000"/>
              </a:lnSpc>
              <a:spcBef>
                <a:spcPts val="0"/>
              </a:spcBef>
              <a:buNone/>
            </a:pPr>
            <a:r>
              <a:rPr lang="en-US" sz="3900" dirty="0">
                <a:solidFill>
                  <a:srgbClr val="FF0000"/>
                </a:solidFill>
              </a:rPr>
              <a:t>The contemporary decay of aura rests on: “the desire of contemporary masses to bring things ‘closer’ spatially and humanly, which is just as ardent as their bent toward overcoming the uniqueness of every reality by accepting its reproduction” (III).</a:t>
            </a:r>
          </a:p>
          <a:p>
            <a:pPr>
              <a:lnSpc>
                <a:spcPct val="120000"/>
              </a:lnSpc>
              <a:spcBef>
                <a:spcPts val="0"/>
              </a:spcBef>
            </a:pPr>
            <a:endParaRPr lang="en-US" sz="3600" dirty="0">
              <a:solidFill>
                <a:srgbClr val="FF0000"/>
              </a:solidFill>
            </a:endParaRPr>
          </a:p>
          <a:p>
            <a:pPr marL="0" indent="0">
              <a:lnSpc>
                <a:spcPct val="120000"/>
              </a:lnSpc>
              <a:spcBef>
                <a:spcPts val="0"/>
              </a:spcBef>
              <a:buNone/>
            </a:pPr>
            <a:r>
              <a:rPr lang="en-US" sz="2600" dirty="0"/>
              <a:t>[…]: “Die Dinge </a:t>
            </a:r>
            <a:r>
              <a:rPr lang="en-US" sz="2600" dirty="0" err="1"/>
              <a:t>sich</a:t>
            </a:r>
            <a:r>
              <a:rPr lang="en-US" sz="2600" dirty="0"/>
              <a:t> </a:t>
            </a:r>
            <a:r>
              <a:rPr lang="en-US" sz="2600" dirty="0" err="1"/>
              <a:t>räumlich</a:t>
            </a:r>
            <a:r>
              <a:rPr lang="en-US" sz="2600" dirty="0"/>
              <a:t> und </a:t>
            </a:r>
            <a:r>
              <a:rPr lang="en-US" sz="2600" dirty="0" err="1"/>
              <a:t>menschlich</a:t>
            </a:r>
            <a:r>
              <a:rPr lang="en-US" sz="2600" dirty="0"/>
              <a:t> ‘</a:t>
            </a:r>
            <a:r>
              <a:rPr lang="en-US" sz="2600" dirty="0" err="1"/>
              <a:t>näherzubringen</a:t>
            </a:r>
            <a:r>
              <a:rPr lang="en-US" sz="2600" dirty="0"/>
              <a:t>’ </a:t>
            </a:r>
            <a:r>
              <a:rPr lang="en-US" sz="2600" dirty="0" err="1"/>
              <a:t>ist</a:t>
            </a:r>
            <a:r>
              <a:rPr lang="en-US" sz="2600" dirty="0"/>
              <a:t> </a:t>
            </a:r>
            <a:r>
              <a:rPr lang="en-US" sz="2600" dirty="0" err="1"/>
              <a:t>ein</a:t>
            </a:r>
            <a:r>
              <a:rPr lang="en-US" sz="2600" dirty="0"/>
              <a:t> </a:t>
            </a:r>
            <a:r>
              <a:rPr lang="en-US" sz="2600" dirty="0" err="1"/>
              <a:t>genau</a:t>
            </a:r>
            <a:r>
              <a:rPr lang="en-US" sz="2600" dirty="0"/>
              <a:t> so </a:t>
            </a:r>
            <a:r>
              <a:rPr lang="en-US" sz="2600" dirty="0" err="1"/>
              <a:t>leidenschaftliches</a:t>
            </a:r>
            <a:r>
              <a:rPr lang="en-US" sz="2600" dirty="0"/>
              <a:t> </a:t>
            </a:r>
            <a:r>
              <a:rPr lang="en-US" sz="2600" dirty="0" err="1"/>
              <a:t>Anliegen</a:t>
            </a:r>
            <a:r>
              <a:rPr lang="en-US" sz="2600" dirty="0"/>
              <a:t> der </a:t>
            </a:r>
            <a:r>
              <a:rPr lang="en-US" sz="2600" dirty="0" err="1"/>
              <a:t>gegenwärtigen</a:t>
            </a:r>
            <a:r>
              <a:rPr lang="en-US" sz="2600" dirty="0"/>
              <a:t> </a:t>
            </a:r>
            <a:r>
              <a:rPr lang="en-US" sz="2600" dirty="0" err="1"/>
              <a:t>Massen</a:t>
            </a:r>
            <a:r>
              <a:rPr lang="en-US" sz="2600" dirty="0"/>
              <a:t> </a:t>
            </a:r>
            <a:r>
              <a:rPr lang="en-US" sz="2600" dirty="0" err="1"/>
              <a:t>wie</a:t>
            </a:r>
            <a:r>
              <a:rPr lang="en-US" sz="2600" dirty="0"/>
              <a:t> es </a:t>
            </a:r>
            <a:r>
              <a:rPr lang="en-US" sz="2600" dirty="0" err="1"/>
              <a:t>ihre</a:t>
            </a:r>
            <a:r>
              <a:rPr lang="en-US" sz="2600" dirty="0"/>
              <a:t> </a:t>
            </a:r>
            <a:r>
              <a:rPr lang="en-US" sz="2600" dirty="0" err="1"/>
              <a:t>Tendenz</a:t>
            </a:r>
            <a:r>
              <a:rPr lang="en-US" sz="2600" dirty="0"/>
              <a:t> </a:t>
            </a:r>
            <a:r>
              <a:rPr lang="en-US" sz="2600" dirty="0" err="1"/>
              <a:t>einer</a:t>
            </a:r>
            <a:r>
              <a:rPr lang="en-US" sz="2600" dirty="0"/>
              <a:t> </a:t>
            </a:r>
            <a:r>
              <a:rPr lang="en-US" sz="2600" dirty="0" err="1"/>
              <a:t>Überwindung</a:t>
            </a:r>
            <a:r>
              <a:rPr lang="en-US" sz="2600" dirty="0"/>
              <a:t> des </a:t>
            </a:r>
            <a:r>
              <a:rPr lang="en-US" sz="2600" dirty="0" err="1"/>
              <a:t>Einmaligen</a:t>
            </a:r>
            <a:r>
              <a:rPr lang="en-US" sz="2600" dirty="0"/>
              <a:t> </a:t>
            </a:r>
            <a:r>
              <a:rPr lang="en-US" sz="2600" dirty="0" err="1"/>
              <a:t>jeder</a:t>
            </a:r>
            <a:r>
              <a:rPr lang="en-US" sz="2600" dirty="0"/>
              <a:t> </a:t>
            </a:r>
            <a:r>
              <a:rPr lang="en-US" sz="2600" dirty="0" err="1"/>
              <a:t>Gegebenheit</a:t>
            </a:r>
            <a:r>
              <a:rPr lang="en-US" sz="2600" dirty="0"/>
              <a:t> </a:t>
            </a:r>
            <a:r>
              <a:rPr lang="en-US" sz="2600" dirty="0" err="1"/>
              <a:t>durch</a:t>
            </a:r>
            <a:r>
              <a:rPr lang="en-US" sz="2600" dirty="0"/>
              <a:t> die </a:t>
            </a:r>
            <a:r>
              <a:rPr lang="en-US" sz="2600" dirty="0" err="1"/>
              <a:t>Aufnahme</a:t>
            </a:r>
            <a:r>
              <a:rPr lang="en-US" sz="2600" dirty="0"/>
              <a:t> von </a:t>
            </a:r>
            <a:r>
              <a:rPr lang="en-US" sz="2600" dirty="0" err="1"/>
              <a:t>deren</a:t>
            </a:r>
            <a:r>
              <a:rPr lang="en-US" sz="2600" dirty="0"/>
              <a:t> </a:t>
            </a:r>
            <a:r>
              <a:rPr lang="en-US" sz="2600" dirty="0" err="1"/>
              <a:t>Reproduktion</a:t>
            </a:r>
            <a:r>
              <a:rPr lang="en-US" sz="2600" dirty="0"/>
              <a:t> </a:t>
            </a:r>
            <a:r>
              <a:rPr lang="en-US" sz="2600" dirty="0" err="1"/>
              <a:t>ist</a:t>
            </a:r>
            <a:r>
              <a:rPr lang="en-US" sz="2600" dirty="0"/>
              <a:t>”(142).  </a:t>
            </a:r>
          </a:p>
          <a:p>
            <a:endParaRPr lang="en-US" sz="2600" dirty="0"/>
          </a:p>
          <a:p>
            <a:pPr marL="0" indent="0">
              <a:buNone/>
            </a:pPr>
            <a:endParaRPr lang="en-US" dirty="0"/>
          </a:p>
        </p:txBody>
      </p:sp>
    </p:spTree>
    <p:extLst>
      <p:ext uri="{BB962C8B-B14F-4D97-AF65-F5344CB8AC3E}">
        <p14:creationId xmlns:p14="http://schemas.microsoft.com/office/powerpoint/2010/main" val="982310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A879-B000-4A4B-B8FC-E008F182C572}"/>
              </a:ext>
            </a:extLst>
          </p:cNvPr>
          <p:cNvSpPr>
            <a:spLocks noGrp="1"/>
          </p:cNvSpPr>
          <p:nvPr>
            <p:ph type="title"/>
          </p:nvPr>
        </p:nvSpPr>
        <p:spPr>
          <a:xfrm>
            <a:off x="534391" y="365125"/>
            <a:ext cx="11103428" cy="1325563"/>
          </a:xfrm>
        </p:spPr>
        <p:txBody>
          <a:bodyPr>
            <a:normAutofit fontScale="90000"/>
          </a:bodyPr>
          <a:lstStyle/>
          <a:p>
            <a:pPr algn="ctr"/>
            <a:r>
              <a:rPr lang="en-US" sz="3600" dirty="0"/>
              <a:t>The Shattering of Tradition/The Renewal of Mankind</a:t>
            </a:r>
            <a:br>
              <a:rPr lang="en-US" sz="3600" dirty="0"/>
            </a:br>
            <a:r>
              <a:rPr lang="en-US" sz="3600" dirty="0"/>
              <a:t>Die </a:t>
            </a:r>
            <a:r>
              <a:rPr lang="en-US" sz="3600" dirty="0" err="1"/>
              <a:t>Erschüttering</a:t>
            </a:r>
            <a:r>
              <a:rPr lang="en-US" sz="3600" dirty="0"/>
              <a:t> der Tradition/Die </a:t>
            </a:r>
            <a:r>
              <a:rPr lang="en-US" sz="3600" dirty="0" err="1"/>
              <a:t>Erneuerung</a:t>
            </a:r>
            <a:r>
              <a:rPr lang="en-US" sz="3600" dirty="0"/>
              <a:t> der </a:t>
            </a:r>
            <a:r>
              <a:rPr lang="en-US" sz="3600" dirty="0" err="1"/>
              <a:t>Menschheit</a:t>
            </a:r>
            <a:endParaRPr lang="en-US" sz="3600" dirty="0"/>
          </a:p>
        </p:txBody>
      </p:sp>
      <p:sp>
        <p:nvSpPr>
          <p:cNvPr id="3" name="Content Placeholder 2">
            <a:extLst>
              <a:ext uri="{FF2B5EF4-FFF2-40B4-BE49-F238E27FC236}">
                <a16:creationId xmlns:a16="http://schemas.microsoft.com/office/drawing/2014/main" id="{5046B677-D1D4-451F-8C45-8FBED87D278E}"/>
              </a:ext>
            </a:extLst>
          </p:cNvPr>
          <p:cNvSpPr>
            <a:spLocks noGrp="1"/>
          </p:cNvSpPr>
          <p:nvPr>
            <p:ph idx="1"/>
          </p:nvPr>
        </p:nvSpPr>
        <p:spPr/>
        <p:txBody>
          <a:bodyPr>
            <a:normAutofit fontScale="92500" lnSpcReduction="10000"/>
          </a:bodyPr>
          <a:lstStyle/>
          <a:p>
            <a:endParaRPr lang="en-US" dirty="0"/>
          </a:p>
          <a:p>
            <a:pPr marL="0" indent="0">
              <a:lnSpc>
                <a:spcPct val="110000"/>
              </a:lnSpc>
              <a:spcBef>
                <a:spcPts val="0"/>
              </a:spcBef>
              <a:buNone/>
            </a:pPr>
            <a:r>
              <a:rPr lang="en-US" sz="3500" dirty="0">
                <a:solidFill>
                  <a:srgbClr val="FF0000"/>
                </a:solidFill>
              </a:rPr>
              <a:t>“But the instant the criterion of authenticity ceases to be applicable to artistic production, the total function of art is reversed. Instead of being based on ritual, it begins to be based on another practice—politics” (IV).   </a:t>
            </a:r>
          </a:p>
          <a:p>
            <a:pPr>
              <a:lnSpc>
                <a:spcPct val="110000"/>
              </a:lnSpc>
              <a:spcBef>
                <a:spcPts val="0"/>
              </a:spcBef>
            </a:pPr>
            <a:endParaRPr lang="en-US" dirty="0"/>
          </a:p>
          <a:p>
            <a:pPr marL="0" indent="0">
              <a:lnSpc>
                <a:spcPct val="110000"/>
              </a:lnSpc>
              <a:spcBef>
                <a:spcPts val="0"/>
              </a:spcBef>
              <a:buNone/>
            </a:pPr>
            <a:r>
              <a:rPr lang="en-US" dirty="0"/>
              <a:t>“In dem </a:t>
            </a:r>
            <a:r>
              <a:rPr lang="en-US" dirty="0" err="1"/>
              <a:t>Augenblick</a:t>
            </a:r>
            <a:r>
              <a:rPr lang="en-US" dirty="0"/>
              <a:t> </a:t>
            </a:r>
            <a:r>
              <a:rPr lang="en-US" dirty="0" err="1"/>
              <a:t>aber</a:t>
            </a:r>
            <a:r>
              <a:rPr lang="en-US" dirty="0"/>
              <a:t>, da der </a:t>
            </a:r>
            <a:r>
              <a:rPr lang="en-US" dirty="0" err="1"/>
              <a:t>Maßstab</a:t>
            </a:r>
            <a:r>
              <a:rPr lang="en-US" dirty="0"/>
              <a:t> der </a:t>
            </a:r>
            <a:r>
              <a:rPr lang="en-US" dirty="0" err="1"/>
              <a:t>Echtheit</a:t>
            </a:r>
            <a:r>
              <a:rPr lang="en-US" dirty="0"/>
              <a:t> an der </a:t>
            </a:r>
            <a:r>
              <a:rPr lang="en-US" dirty="0" err="1"/>
              <a:t>Kunstproduktion</a:t>
            </a:r>
            <a:r>
              <a:rPr lang="en-US" dirty="0"/>
              <a:t> </a:t>
            </a:r>
            <a:r>
              <a:rPr lang="en-US" dirty="0" err="1"/>
              <a:t>versagt</a:t>
            </a:r>
            <a:r>
              <a:rPr lang="en-US" dirty="0"/>
              <a:t>, hat </a:t>
            </a:r>
            <a:r>
              <a:rPr lang="en-US" dirty="0" err="1"/>
              <a:t>sich</a:t>
            </a:r>
            <a:r>
              <a:rPr lang="en-US" dirty="0"/>
              <a:t> </a:t>
            </a:r>
            <a:r>
              <a:rPr lang="en-US" dirty="0" err="1"/>
              <a:t>auch</a:t>
            </a:r>
            <a:r>
              <a:rPr lang="en-US" dirty="0"/>
              <a:t> die </a:t>
            </a:r>
            <a:r>
              <a:rPr lang="en-US" dirty="0" err="1"/>
              <a:t>gesamte</a:t>
            </a:r>
            <a:r>
              <a:rPr lang="en-US" dirty="0"/>
              <a:t> </a:t>
            </a:r>
            <a:r>
              <a:rPr lang="en-US" dirty="0" err="1"/>
              <a:t>soziale</a:t>
            </a:r>
            <a:r>
              <a:rPr lang="en-US" dirty="0"/>
              <a:t> </a:t>
            </a:r>
            <a:r>
              <a:rPr lang="en-US" dirty="0" err="1"/>
              <a:t>Funktion</a:t>
            </a:r>
            <a:r>
              <a:rPr lang="en-US" dirty="0"/>
              <a:t> der Kunst </a:t>
            </a:r>
            <a:r>
              <a:rPr lang="en-US" dirty="0" err="1"/>
              <a:t>umgewälzt</a:t>
            </a:r>
            <a:r>
              <a:rPr lang="en-US" dirty="0"/>
              <a:t>. An die Stelle </a:t>
            </a:r>
            <a:r>
              <a:rPr lang="en-US" dirty="0" err="1"/>
              <a:t>Ihrer</a:t>
            </a:r>
            <a:r>
              <a:rPr lang="en-US" dirty="0"/>
              <a:t> </a:t>
            </a:r>
            <a:r>
              <a:rPr lang="en-US" dirty="0" err="1"/>
              <a:t>Fundierung</a:t>
            </a:r>
            <a:r>
              <a:rPr lang="en-US" dirty="0"/>
              <a:t> </a:t>
            </a:r>
            <a:r>
              <a:rPr lang="en-US" dirty="0" err="1"/>
              <a:t>aufs</a:t>
            </a:r>
            <a:r>
              <a:rPr lang="en-US" dirty="0"/>
              <a:t> Ritual </a:t>
            </a:r>
            <a:r>
              <a:rPr lang="en-US" dirty="0" err="1"/>
              <a:t>tritt</a:t>
            </a:r>
            <a:r>
              <a:rPr lang="en-US" dirty="0"/>
              <a:t> </a:t>
            </a:r>
            <a:r>
              <a:rPr lang="en-US" dirty="0" err="1"/>
              <a:t>ihre</a:t>
            </a:r>
            <a:r>
              <a:rPr lang="en-US" dirty="0"/>
              <a:t> </a:t>
            </a:r>
            <a:r>
              <a:rPr lang="en-US" dirty="0" err="1"/>
              <a:t>Fundierung</a:t>
            </a:r>
            <a:r>
              <a:rPr lang="en-US" dirty="0"/>
              <a:t> auf </a:t>
            </a:r>
            <a:r>
              <a:rPr lang="en-US" dirty="0" err="1"/>
              <a:t>eine</a:t>
            </a:r>
            <a:r>
              <a:rPr lang="en-US" dirty="0"/>
              <a:t> </a:t>
            </a:r>
            <a:r>
              <a:rPr lang="en-US" dirty="0" err="1"/>
              <a:t>andere</a:t>
            </a:r>
            <a:r>
              <a:rPr lang="en-US" dirty="0"/>
              <a:t> Praxis: </a:t>
            </a:r>
            <a:r>
              <a:rPr lang="en-US" dirty="0" err="1"/>
              <a:t>nämlich</a:t>
            </a:r>
            <a:r>
              <a:rPr lang="en-US" dirty="0"/>
              <a:t> </a:t>
            </a:r>
            <a:r>
              <a:rPr lang="en-US" dirty="0" err="1"/>
              <a:t>ihre</a:t>
            </a:r>
            <a:r>
              <a:rPr lang="en-US" dirty="0"/>
              <a:t> </a:t>
            </a:r>
            <a:r>
              <a:rPr lang="en-US" dirty="0" err="1"/>
              <a:t>Fundierung</a:t>
            </a:r>
            <a:r>
              <a:rPr lang="en-US" dirty="0"/>
              <a:t> auf </a:t>
            </a:r>
            <a:r>
              <a:rPr lang="en-US" dirty="0" err="1"/>
              <a:t>Politik</a:t>
            </a:r>
            <a:r>
              <a:rPr lang="en-US" dirty="0"/>
              <a:t>”(145). </a:t>
            </a:r>
          </a:p>
        </p:txBody>
      </p:sp>
    </p:spTree>
    <p:extLst>
      <p:ext uri="{BB962C8B-B14F-4D97-AF65-F5344CB8AC3E}">
        <p14:creationId xmlns:p14="http://schemas.microsoft.com/office/powerpoint/2010/main" val="186995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A879-B000-4A4B-B8FC-E008F182C572}"/>
              </a:ext>
            </a:extLst>
          </p:cNvPr>
          <p:cNvSpPr>
            <a:spLocks noGrp="1"/>
          </p:cNvSpPr>
          <p:nvPr>
            <p:ph type="title"/>
          </p:nvPr>
        </p:nvSpPr>
        <p:spPr>
          <a:xfrm>
            <a:off x="427512" y="365125"/>
            <a:ext cx="11424062" cy="1325563"/>
          </a:xfrm>
        </p:spPr>
        <p:txBody>
          <a:bodyPr>
            <a:normAutofit fontScale="90000"/>
          </a:bodyPr>
          <a:lstStyle/>
          <a:p>
            <a:pPr algn="ctr"/>
            <a:r>
              <a:rPr lang="en-US" sz="3600" dirty="0"/>
              <a:t>The Shattering of Tradition/The Renewal of Mankind</a:t>
            </a:r>
            <a:br>
              <a:rPr lang="en-US" sz="3600" dirty="0"/>
            </a:br>
            <a:r>
              <a:rPr lang="en-US" sz="3600" dirty="0"/>
              <a:t>Die </a:t>
            </a:r>
            <a:r>
              <a:rPr lang="en-US" sz="3600" dirty="0" err="1"/>
              <a:t>Erschüttering</a:t>
            </a:r>
            <a:r>
              <a:rPr lang="en-US" sz="3600" dirty="0"/>
              <a:t> der Tradition/Die </a:t>
            </a:r>
            <a:r>
              <a:rPr lang="en-US" sz="3600" dirty="0" err="1"/>
              <a:t>Erneuerung</a:t>
            </a:r>
            <a:r>
              <a:rPr lang="en-US" sz="3600" dirty="0"/>
              <a:t> der </a:t>
            </a:r>
            <a:r>
              <a:rPr lang="en-US" sz="3600" dirty="0" err="1"/>
              <a:t>Menschheit</a:t>
            </a:r>
            <a:endParaRPr lang="en-US" sz="3600" dirty="0"/>
          </a:p>
        </p:txBody>
      </p:sp>
      <p:sp>
        <p:nvSpPr>
          <p:cNvPr id="3" name="Content Placeholder 2">
            <a:extLst>
              <a:ext uri="{FF2B5EF4-FFF2-40B4-BE49-F238E27FC236}">
                <a16:creationId xmlns:a16="http://schemas.microsoft.com/office/drawing/2014/main" id="{5046B677-D1D4-451F-8C45-8FBED87D278E}"/>
              </a:ext>
            </a:extLst>
          </p:cNvPr>
          <p:cNvSpPr>
            <a:spLocks noGrp="1"/>
          </p:cNvSpPr>
          <p:nvPr>
            <p:ph idx="1"/>
          </p:nvPr>
        </p:nvSpPr>
        <p:spPr>
          <a:xfrm>
            <a:off x="838200" y="1690688"/>
            <a:ext cx="10515600" cy="5167311"/>
          </a:xfrm>
        </p:spPr>
        <p:txBody>
          <a:bodyPr>
            <a:normAutofit fontScale="70000" lnSpcReduction="20000"/>
          </a:bodyPr>
          <a:lstStyle/>
          <a:p>
            <a:endParaRPr lang="en-US" dirty="0"/>
          </a:p>
          <a:p>
            <a:pPr marL="0" indent="0">
              <a:lnSpc>
                <a:spcPct val="120000"/>
              </a:lnSpc>
              <a:spcBef>
                <a:spcPts val="0"/>
              </a:spcBef>
              <a:buNone/>
            </a:pPr>
            <a:r>
              <a:rPr lang="en-US" sz="3500" dirty="0">
                <a:solidFill>
                  <a:srgbClr val="FF0000"/>
                </a:solidFill>
              </a:rPr>
              <a:t>“The whole sphere of authenticity is outside technical—and, of course, not only technical—reproducibility” (II).  </a:t>
            </a:r>
          </a:p>
          <a:p>
            <a:pPr marL="0" indent="0">
              <a:lnSpc>
                <a:spcPct val="120000"/>
              </a:lnSpc>
              <a:spcBef>
                <a:spcPts val="0"/>
              </a:spcBef>
              <a:buNone/>
            </a:pPr>
            <a:r>
              <a:rPr lang="en-US" dirty="0"/>
              <a:t>“Der </a:t>
            </a:r>
            <a:r>
              <a:rPr lang="en-US" dirty="0" err="1"/>
              <a:t>gesamte</a:t>
            </a:r>
            <a:r>
              <a:rPr lang="en-US" dirty="0"/>
              <a:t> </a:t>
            </a:r>
            <a:r>
              <a:rPr lang="en-US" dirty="0" err="1"/>
              <a:t>Bereich</a:t>
            </a:r>
            <a:r>
              <a:rPr lang="en-US" dirty="0"/>
              <a:t> der </a:t>
            </a:r>
            <a:r>
              <a:rPr lang="en-US" dirty="0" err="1"/>
              <a:t>Echtheit</a:t>
            </a:r>
            <a:r>
              <a:rPr lang="en-US" dirty="0"/>
              <a:t> </a:t>
            </a:r>
            <a:r>
              <a:rPr lang="en-US" dirty="0" err="1"/>
              <a:t>entzieht</a:t>
            </a:r>
            <a:r>
              <a:rPr lang="en-US" dirty="0"/>
              <a:t> </a:t>
            </a:r>
            <a:r>
              <a:rPr lang="en-US" dirty="0" err="1"/>
              <a:t>sich</a:t>
            </a:r>
            <a:r>
              <a:rPr lang="en-US" dirty="0"/>
              <a:t> der </a:t>
            </a:r>
            <a:r>
              <a:rPr lang="en-US" dirty="0" err="1"/>
              <a:t>technischen</a:t>
            </a:r>
            <a:r>
              <a:rPr lang="en-US" dirty="0"/>
              <a:t>– und </a:t>
            </a:r>
            <a:r>
              <a:rPr lang="en-US" dirty="0" err="1"/>
              <a:t>natürlich</a:t>
            </a:r>
            <a:r>
              <a:rPr lang="en-US" dirty="0"/>
              <a:t> </a:t>
            </a:r>
            <a:r>
              <a:rPr lang="en-US" dirty="0" err="1"/>
              <a:t>nicht</a:t>
            </a:r>
            <a:r>
              <a:rPr lang="en-US" dirty="0"/>
              <a:t> </a:t>
            </a:r>
            <a:r>
              <a:rPr lang="en-US" dirty="0" err="1"/>
              <a:t>nur</a:t>
            </a:r>
            <a:r>
              <a:rPr lang="en-US" dirty="0"/>
              <a:t> der </a:t>
            </a:r>
            <a:r>
              <a:rPr lang="en-US" dirty="0" err="1"/>
              <a:t>technischen</a:t>
            </a:r>
            <a:r>
              <a:rPr lang="en-US" dirty="0"/>
              <a:t> – </a:t>
            </a:r>
            <a:r>
              <a:rPr lang="en-US" dirty="0" err="1"/>
              <a:t>Reproduzierbarkeit</a:t>
            </a:r>
            <a:r>
              <a:rPr lang="en-US" dirty="0"/>
              <a:t>” (139). </a:t>
            </a:r>
          </a:p>
          <a:p>
            <a:pPr>
              <a:lnSpc>
                <a:spcPct val="120000"/>
              </a:lnSpc>
              <a:spcBef>
                <a:spcPts val="0"/>
              </a:spcBef>
            </a:pPr>
            <a:endParaRPr lang="en-US" dirty="0"/>
          </a:p>
          <a:p>
            <a:pPr>
              <a:lnSpc>
                <a:spcPct val="120000"/>
              </a:lnSpc>
              <a:spcBef>
                <a:spcPts val="0"/>
              </a:spcBef>
            </a:pPr>
            <a:r>
              <a:rPr lang="en-US" sz="3500" dirty="0"/>
              <a:t>What </a:t>
            </a:r>
            <a:r>
              <a:rPr lang="en-US" sz="3500" i="1" dirty="0"/>
              <a:t>really</a:t>
            </a:r>
            <a:r>
              <a:rPr lang="en-US" sz="3500" dirty="0"/>
              <a:t> happens with “authenticity”/“authority” – the here(s) and now(s) of [the] original(s)-- in the transition from cultic to political domains posited by Benjamin during the “Age of Mechanical Reproduction”? What (kind of) “authority” really </a:t>
            </a:r>
            <a:r>
              <a:rPr lang="en-US" sz="3500" i="1" dirty="0"/>
              <a:t>legitimizes</a:t>
            </a:r>
            <a:r>
              <a:rPr lang="en-US" sz="3500" dirty="0"/>
              <a:t> (i.e. “authorizes”) politics? Might there be a  political-artistic kind authority consistent with the “Renewal of Mankind” and thus fundamentally other than the kind of authenticity/authority associated with cultic, “tribal” practices?</a:t>
            </a:r>
          </a:p>
          <a:p>
            <a:endParaRPr lang="en-US" dirty="0"/>
          </a:p>
        </p:txBody>
      </p:sp>
    </p:spTree>
    <p:extLst>
      <p:ext uri="{BB962C8B-B14F-4D97-AF65-F5344CB8AC3E}">
        <p14:creationId xmlns:p14="http://schemas.microsoft.com/office/powerpoint/2010/main" val="328809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B52B-D65F-483D-8FF6-3CF77F871A88}"/>
              </a:ext>
            </a:extLst>
          </p:cNvPr>
          <p:cNvSpPr>
            <a:spLocks noGrp="1"/>
          </p:cNvSpPr>
          <p:nvPr>
            <p:ph type="title"/>
          </p:nvPr>
        </p:nvSpPr>
        <p:spPr>
          <a:xfrm>
            <a:off x="583096" y="198783"/>
            <a:ext cx="11171582" cy="1669774"/>
          </a:xfrm>
        </p:spPr>
        <p:txBody>
          <a:bodyPr>
            <a:noAutofit/>
          </a:bodyPr>
          <a:lstStyle/>
          <a:p>
            <a:pPr algn="ctr"/>
            <a:r>
              <a:rPr lang="en-US" dirty="0"/>
              <a:t>Getting a Grip on different </a:t>
            </a:r>
            <a:r>
              <a:rPr lang="en-US" i="1" dirty="0" err="1"/>
              <a:t>Heres</a:t>
            </a:r>
            <a:r>
              <a:rPr lang="en-US" dirty="0"/>
              <a:t> and </a:t>
            </a:r>
            <a:r>
              <a:rPr lang="en-US" i="1" dirty="0" err="1"/>
              <a:t>Nows</a:t>
            </a:r>
            <a:r>
              <a:rPr lang="en-US" dirty="0"/>
              <a:t>:</a:t>
            </a:r>
            <a:br>
              <a:rPr lang="en-US" dirty="0"/>
            </a:br>
            <a:r>
              <a:rPr lang="en-US" dirty="0"/>
              <a:t>The Embodiment of Techne?</a:t>
            </a:r>
          </a:p>
        </p:txBody>
      </p:sp>
      <p:sp>
        <p:nvSpPr>
          <p:cNvPr id="3" name="Content Placeholder 2">
            <a:extLst>
              <a:ext uri="{FF2B5EF4-FFF2-40B4-BE49-F238E27FC236}">
                <a16:creationId xmlns:a16="http://schemas.microsoft.com/office/drawing/2014/main" id="{F5CFDDCF-32DE-4E35-90D5-FCB5437797C7}"/>
              </a:ext>
            </a:extLst>
          </p:cNvPr>
          <p:cNvSpPr>
            <a:spLocks noGrp="1"/>
          </p:cNvSpPr>
          <p:nvPr>
            <p:ph idx="1"/>
          </p:nvPr>
        </p:nvSpPr>
        <p:spPr>
          <a:xfrm>
            <a:off x="838200" y="1745673"/>
            <a:ext cx="10515600" cy="4913544"/>
          </a:xfrm>
        </p:spPr>
        <p:txBody>
          <a:bodyPr>
            <a:normAutofit fontScale="77500" lnSpcReduction="20000"/>
          </a:bodyPr>
          <a:lstStyle/>
          <a:p>
            <a:pPr indent="0">
              <a:lnSpc>
                <a:spcPct val="120000"/>
              </a:lnSpc>
              <a:spcBef>
                <a:spcPts val="0"/>
              </a:spcBef>
            </a:pPr>
            <a:r>
              <a:rPr lang="en-US" sz="3200" dirty="0"/>
              <a:t>Is it possible to think about “authentic”/“authoritative” </a:t>
            </a:r>
            <a:r>
              <a:rPr lang="en-US" sz="3200" i="1" dirty="0" err="1"/>
              <a:t>heres</a:t>
            </a:r>
            <a:r>
              <a:rPr lang="en-US" sz="3200" dirty="0"/>
              <a:t> and </a:t>
            </a:r>
            <a:r>
              <a:rPr lang="en-US" sz="3200" i="1" dirty="0" err="1"/>
              <a:t>nows</a:t>
            </a:r>
            <a:r>
              <a:rPr lang="en-US" sz="3200" dirty="0"/>
              <a:t> as </a:t>
            </a:r>
            <a:r>
              <a:rPr lang="en-US" sz="3200" i="1" dirty="0"/>
              <a:t>within</a:t>
            </a:r>
            <a:r>
              <a:rPr lang="en-US" sz="3200" dirty="0"/>
              <a:t> technical reproducibility? </a:t>
            </a:r>
          </a:p>
          <a:p>
            <a:pPr indent="0">
              <a:lnSpc>
                <a:spcPct val="120000"/>
              </a:lnSpc>
              <a:spcBef>
                <a:spcPts val="0"/>
              </a:spcBef>
            </a:pPr>
            <a:r>
              <a:rPr lang="en-US" sz="3200" dirty="0"/>
              <a:t>Might such authentic/authoritative </a:t>
            </a:r>
            <a:r>
              <a:rPr lang="en-US" sz="3200" i="1" dirty="0" err="1"/>
              <a:t>heres</a:t>
            </a:r>
            <a:r>
              <a:rPr lang="en-US" sz="3200" dirty="0"/>
              <a:t> and </a:t>
            </a:r>
            <a:r>
              <a:rPr lang="en-US" sz="3200" i="1" dirty="0" err="1"/>
              <a:t>nows</a:t>
            </a:r>
            <a:r>
              <a:rPr lang="en-US" sz="3200" dirty="0"/>
              <a:t> within technical reproducibility (= </a:t>
            </a:r>
            <a:r>
              <a:rPr lang="en-US" sz="3200" dirty="0" err="1"/>
              <a:t>technosphere</a:t>
            </a:r>
            <a:r>
              <a:rPr lang="en-US" sz="3200" dirty="0"/>
              <a:t>) – at least the part of this pertaining to </a:t>
            </a:r>
            <a:r>
              <a:rPr lang="en-US" sz="3200" u="sng" dirty="0"/>
              <a:t>crucial occidental employments of languages and literatures (i.e. </a:t>
            </a:r>
            <a:r>
              <a:rPr lang="en-US" sz="3200" i="1" u="sng" dirty="0"/>
              <a:t>textual</a:t>
            </a:r>
            <a:r>
              <a:rPr lang="en-US" sz="3200" u="sng" dirty="0"/>
              <a:t> “artworks”)</a:t>
            </a:r>
            <a:r>
              <a:rPr lang="en-US" sz="3200" dirty="0"/>
              <a:t> – be described or circumscribed in terms of an </a:t>
            </a:r>
            <a:r>
              <a:rPr lang="en-US" sz="3200" i="1" dirty="0"/>
              <a:t>always-ongoing </a:t>
            </a:r>
            <a:r>
              <a:rPr lang="en-US" sz="3200" i="1" dirty="0" err="1"/>
              <a:t>madeness</a:t>
            </a:r>
            <a:r>
              <a:rPr lang="en-US" sz="3200" i="1" dirty="0"/>
              <a:t>/making</a:t>
            </a:r>
            <a:r>
              <a:rPr lang="en-US" sz="3200" dirty="0"/>
              <a:t> </a:t>
            </a:r>
            <a:r>
              <a:rPr lang="en-US" sz="3200" i="1" dirty="0"/>
              <a:t>of things</a:t>
            </a:r>
            <a:r>
              <a:rPr lang="en-US" sz="3200" dirty="0"/>
              <a:t>? </a:t>
            </a:r>
          </a:p>
          <a:p>
            <a:pPr indent="0">
              <a:lnSpc>
                <a:spcPct val="120000"/>
              </a:lnSpc>
              <a:spcBef>
                <a:spcPts val="0"/>
              </a:spcBef>
            </a:pPr>
            <a:r>
              <a:rPr lang="en-US" sz="3200" dirty="0"/>
              <a:t>Might the descriptive/circumscriptive terms </a:t>
            </a:r>
            <a:r>
              <a:rPr lang="en-US" sz="3200" i="1" dirty="0"/>
              <a:t>always-ongoing </a:t>
            </a:r>
            <a:r>
              <a:rPr lang="en-US" sz="3200" i="1" dirty="0" err="1"/>
              <a:t>madeness</a:t>
            </a:r>
            <a:r>
              <a:rPr lang="en-US" sz="3200" i="1" dirty="0"/>
              <a:t>/making of things</a:t>
            </a:r>
            <a:r>
              <a:rPr lang="en-US" sz="3200" dirty="0"/>
              <a:t> be made somewhat more precise binarily or “digitally” as relations of eternal and immediate, infinite and infinitesimal? (-- as would need to happen to accommodate different, even opposing or mutually exclusive authoritative/authentic </a:t>
            </a:r>
            <a:r>
              <a:rPr lang="en-US" sz="3200" i="1" dirty="0" err="1"/>
              <a:t>heres</a:t>
            </a:r>
            <a:r>
              <a:rPr lang="en-US" sz="3200" dirty="0"/>
              <a:t> and </a:t>
            </a:r>
            <a:r>
              <a:rPr lang="en-US" sz="3200" i="1" dirty="0" err="1"/>
              <a:t>nows</a:t>
            </a:r>
            <a:r>
              <a:rPr lang="en-US" sz="3200" dirty="0"/>
              <a:t>?)   </a:t>
            </a:r>
          </a:p>
          <a:p>
            <a:pPr marL="0" indent="0">
              <a:buNone/>
            </a:pPr>
            <a:endParaRPr lang="en-US" sz="3200" dirty="0"/>
          </a:p>
        </p:txBody>
      </p:sp>
    </p:spTree>
    <p:extLst>
      <p:ext uri="{BB962C8B-B14F-4D97-AF65-F5344CB8AC3E}">
        <p14:creationId xmlns:p14="http://schemas.microsoft.com/office/powerpoint/2010/main" val="3461871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8870-C004-41A5-B25E-BF34B445A84E}"/>
              </a:ext>
            </a:extLst>
          </p:cNvPr>
          <p:cNvSpPr>
            <a:spLocks noGrp="1"/>
          </p:cNvSpPr>
          <p:nvPr>
            <p:ph type="title"/>
          </p:nvPr>
        </p:nvSpPr>
        <p:spPr>
          <a:xfrm>
            <a:off x="844062" y="133644"/>
            <a:ext cx="10550769" cy="860269"/>
          </a:xfrm>
        </p:spPr>
        <p:txBody>
          <a:bodyPr>
            <a:normAutofit/>
          </a:bodyPr>
          <a:lstStyle/>
          <a:p>
            <a:pPr algn="ctr"/>
            <a:r>
              <a:rPr lang="en-US" sz="4400" dirty="0"/>
              <a:t>The Embodiment of Techne?</a:t>
            </a:r>
            <a:endParaRPr lang="en-US" sz="4400" b="1"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E8F1F532-B7C0-4D06-970A-47CB7CFA79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67415" y="1157577"/>
            <a:ext cx="6852300" cy="4754880"/>
          </a:xfrm>
        </p:spPr>
      </p:pic>
      <p:sp>
        <p:nvSpPr>
          <p:cNvPr id="4" name="Text Placeholder 3">
            <a:extLst>
              <a:ext uri="{FF2B5EF4-FFF2-40B4-BE49-F238E27FC236}">
                <a16:creationId xmlns:a16="http://schemas.microsoft.com/office/drawing/2014/main" id="{08327959-8720-40FA-BF4C-1BC3A26C8947}"/>
              </a:ext>
            </a:extLst>
          </p:cNvPr>
          <p:cNvSpPr>
            <a:spLocks noGrp="1"/>
          </p:cNvSpPr>
          <p:nvPr>
            <p:ph type="body" sz="half" idx="2"/>
          </p:nvPr>
        </p:nvSpPr>
        <p:spPr>
          <a:xfrm>
            <a:off x="1219201" y="1969476"/>
            <a:ext cx="3366052" cy="4754880"/>
          </a:xfrm>
        </p:spPr>
        <p:txBody>
          <a:bodyPr>
            <a:normAutofit fontScale="85000" lnSpcReduction="20000"/>
          </a:bodyPr>
          <a:lstStyle/>
          <a:p>
            <a:pPr algn="ctr"/>
            <a:r>
              <a:rPr lang="en-US" sz="3500" dirty="0">
                <a:latin typeface="Times New Roman" panose="02020603050405020304" pitchFamily="18" charset="0"/>
                <a:cs typeface="Times New Roman" panose="02020603050405020304" pitchFamily="18" charset="0"/>
              </a:rPr>
              <a:t>Precision Grip/</a:t>
            </a:r>
          </a:p>
          <a:p>
            <a:pPr algn="ctr"/>
            <a:r>
              <a:rPr lang="en-US" sz="3500" dirty="0">
                <a:latin typeface="Times New Roman" panose="02020603050405020304" pitchFamily="18" charset="0"/>
                <a:cs typeface="Times New Roman" panose="02020603050405020304" pitchFamily="18" charset="0"/>
              </a:rPr>
              <a:t>“Throwing Grip”</a:t>
            </a:r>
          </a:p>
          <a:p>
            <a:endParaRPr lang="en-US" sz="2600" b="1" dirty="0"/>
          </a:p>
          <a:p>
            <a:endParaRPr lang="en-US" sz="2600" dirty="0"/>
          </a:p>
          <a:p>
            <a:endParaRPr lang="en-US" sz="3500" dirty="0">
              <a:latin typeface="Times New Roman" panose="02020603050405020304" pitchFamily="18" charset="0"/>
              <a:cs typeface="Times New Roman" panose="02020603050405020304" pitchFamily="18" charset="0"/>
            </a:endParaRPr>
          </a:p>
          <a:p>
            <a:endParaRPr lang="en-US" sz="3500" dirty="0">
              <a:latin typeface="Times New Roman" panose="02020603050405020304" pitchFamily="18" charset="0"/>
              <a:cs typeface="Times New Roman" panose="02020603050405020304" pitchFamily="18" charset="0"/>
            </a:endParaRPr>
          </a:p>
          <a:p>
            <a:pPr algn="ctr"/>
            <a:r>
              <a:rPr lang="en-US" sz="3500" dirty="0">
                <a:latin typeface="Times New Roman" panose="02020603050405020304" pitchFamily="18" charset="0"/>
                <a:cs typeface="Times New Roman" panose="02020603050405020304" pitchFamily="18" charset="0"/>
              </a:rPr>
              <a:t>Pressure Grip/</a:t>
            </a:r>
          </a:p>
          <a:p>
            <a:pPr algn="ctr"/>
            <a:r>
              <a:rPr lang="en-US" sz="3500" dirty="0">
                <a:latin typeface="Times New Roman" panose="02020603050405020304" pitchFamily="18" charset="0"/>
                <a:cs typeface="Times New Roman" panose="02020603050405020304" pitchFamily="18" charset="0"/>
              </a:rPr>
              <a:t>“Clubbing Grip”</a:t>
            </a:r>
          </a:p>
          <a:p>
            <a:pPr algn="ctr"/>
            <a:endParaRPr lang="en-US" sz="2200" dirty="0"/>
          </a:p>
          <a:p>
            <a:pPr algn="ctr"/>
            <a:r>
              <a:rPr lang="en-US" sz="1900" dirty="0">
                <a:latin typeface="Times New Roman" panose="02020603050405020304" pitchFamily="18" charset="0"/>
                <a:cs typeface="Times New Roman" panose="02020603050405020304" pitchFamily="18" charset="0"/>
                <a:hlinkClick r:id="rId3"/>
              </a:rPr>
              <a:t>From “Evolution of the Human Hand: The Role of Throwing and Clubbing,” Richard W. Young https://www.ncbi.nlm.nih. gov/pmc/articles/PMC1571064/</a:t>
            </a:r>
            <a:endParaRPr 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259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3551-97DB-47ED-98CC-C4CB82AD536D}"/>
              </a:ext>
            </a:extLst>
          </p:cNvPr>
          <p:cNvSpPr>
            <a:spLocks noGrp="1"/>
          </p:cNvSpPr>
          <p:nvPr>
            <p:ph type="title"/>
          </p:nvPr>
        </p:nvSpPr>
        <p:spPr>
          <a:xfrm>
            <a:off x="838200" y="0"/>
            <a:ext cx="10515600" cy="1298713"/>
          </a:xfrm>
        </p:spPr>
        <p:txBody>
          <a:bodyPr/>
          <a:lstStyle/>
          <a:p>
            <a:pPr algn="ctr"/>
            <a:r>
              <a:rPr lang="en-US" dirty="0"/>
              <a:t>The Embodiment of Techne?</a:t>
            </a:r>
          </a:p>
        </p:txBody>
      </p:sp>
      <p:pic>
        <p:nvPicPr>
          <p:cNvPr id="7" name="Content Placeholder 6">
            <a:extLst>
              <a:ext uri="{FF2B5EF4-FFF2-40B4-BE49-F238E27FC236}">
                <a16:creationId xmlns:a16="http://schemas.microsoft.com/office/drawing/2014/main" id="{3D64B74A-267B-45AB-9499-485EB07AEA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4223" y="867508"/>
            <a:ext cx="9323882" cy="5703437"/>
          </a:xfrm>
        </p:spPr>
      </p:pic>
    </p:spTree>
    <p:extLst>
      <p:ext uri="{BB962C8B-B14F-4D97-AF65-F5344CB8AC3E}">
        <p14:creationId xmlns:p14="http://schemas.microsoft.com/office/powerpoint/2010/main" val="198533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1213</TotalTime>
  <Words>2973</Words>
  <Application>Microsoft Office PowerPoint</Application>
  <PresentationFormat>Widescreen</PresentationFormat>
  <Paragraphs>191</Paragraphs>
  <Slides>26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Imagineering and  the Technosphere Workshop</vt:lpstr>
      <vt:lpstr>The Ruin of Aura</vt:lpstr>
      <vt:lpstr>The Ruin of Aura</vt:lpstr>
      <vt:lpstr>The Shattering of Tradition/The Renewal of Mankind Die Erschüttering der Tradition/Die Erneuerung der Menschheit</vt:lpstr>
      <vt:lpstr>The Shattering of Tradition/The Renewal of Mankind Die Erschüttering der Tradition/Die Erneuerung der Menschheit</vt:lpstr>
      <vt:lpstr>The Shattering of Tradition/The Renewal of Mankind Die Erschüttering der Tradition/Die Erneuerung der Menschheit</vt:lpstr>
      <vt:lpstr>Getting a Grip on different Heres and Nows: The Embodiment of Techne?</vt:lpstr>
      <vt:lpstr>The Embodiment of Techne?</vt:lpstr>
      <vt:lpstr>The Embodiment of Techne?</vt:lpstr>
      <vt:lpstr>The Embodiment of Techne?</vt:lpstr>
      <vt:lpstr>  The Here and Now   of Ritual Sacrifice               The Here and Now of the Law                   The Here and Now of the Word       The Here and Now    of the “Spirit”    </vt:lpstr>
      <vt:lpstr>The Here and Now of Sacrificial Practices #1</vt:lpstr>
      <vt:lpstr>The Here and Now of Sacrificial Practices #2</vt:lpstr>
      <vt:lpstr>The Here and Now of the Law</vt:lpstr>
      <vt:lpstr>The Here and Now of the Word </vt:lpstr>
      <vt:lpstr>The Here and Now of the “Spirit”</vt:lpstr>
      <vt:lpstr>The Here and Now of the “Spirit”</vt:lpstr>
      <vt:lpstr>The Here and Now of the “Spirit”</vt:lpstr>
      <vt:lpstr>The Here and Now of the “Spirit”</vt:lpstr>
      <vt:lpstr>The Embodiment of Techne. For continuing Consideration: </vt:lpstr>
      <vt:lpstr>Sequential References to Images  and Texts by PowerPoint Slide </vt:lpstr>
      <vt:lpstr>Sequential References to Images  and Texts by PowerPoint Slide</vt:lpstr>
      <vt:lpstr>Sequential References to Images  and Texts by PowerPoint Slide</vt:lpstr>
      <vt:lpstr>Sequential References to Images  and Texts by PowerPoint Slide</vt:lpstr>
      <vt:lpstr>Epilogue: Manuscript  as Codex Word (Vulgata)</vt:lpstr>
      <vt:lpstr>Epilogue: Manuscript as Codex Word (Vulgata)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Embodiment of Techne: Remarks on  Martin Luther’s Open Letter on Translating</dc:title>
  <dc:creator>Will Hasty</dc:creator>
  <cp:lastModifiedBy>Will Hasty</cp:lastModifiedBy>
  <cp:revision>114</cp:revision>
  <dcterms:created xsi:type="dcterms:W3CDTF">2019-04-05T00:13:50Z</dcterms:created>
  <dcterms:modified xsi:type="dcterms:W3CDTF">2019-04-11T22:03:23Z</dcterms:modified>
</cp:coreProperties>
</file>